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57" r:id="rId4"/>
    <p:sldId id="276" r:id="rId5"/>
    <p:sldId id="258" r:id="rId6"/>
    <p:sldId id="259" r:id="rId7"/>
    <p:sldId id="261" r:id="rId8"/>
    <p:sldId id="262" r:id="rId9"/>
    <p:sldId id="277" r:id="rId10"/>
    <p:sldId id="263" r:id="rId11"/>
    <p:sldId id="264" r:id="rId12"/>
    <p:sldId id="265" r:id="rId13"/>
    <p:sldId id="267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Noto Sans Black" panose="020B0A02040504020204" pitchFamily="34" charset="0"/>
      <p:bold r:id="rId21"/>
      <p:boldItalic r:id="rId22"/>
    </p:embeddedFont>
    <p:embeddedFont>
      <p:font typeface="Noto Sans Medium" panose="020B0602040504020204" pitchFamily="34" charset="0"/>
      <p:regular r:id="rId23"/>
      <p:italic r:id="rId24"/>
    </p:embeddedFont>
    <p:embeddedFont>
      <p:font typeface="Segoe UI Historic" panose="020B0502040204020203" pitchFamily="34" charset="0"/>
      <p:regular r:id="rId25"/>
    </p:embeddedFont>
    <p:embeddedFont>
      <p:font typeface="Segoe UI Symbol" panose="020B0502040204020203" pitchFamily="34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F8w0IFqjPcJXAaPr/5s9g==" hashData="og63XsM1acNeeQPXt14YYG9gnz/uv32XHx9nJi6e9Xuq3Yt+vCMH/wyQmApLaQn1F2odWDzdNvSC7XHNNOBhKw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E"/>
    <a:srgbClr val="FFFFFF"/>
    <a:srgbClr val="C9CBCC"/>
    <a:srgbClr val="ECD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616" autoAdjust="0"/>
  </p:normalViewPr>
  <p:slideViewPr>
    <p:cSldViewPr snapToGrid="0">
      <p:cViewPr varScale="1">
        <p:scale>
          <a:sx n="91" d="100"/>
          <a:sy n="91" d="100"/>
        </p:scale>
        <p:origin x="12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CDF02-09F2-42BD-97F1-C0D76AAE06CE}" type="datetimeFigureOut">
              <a:rPr lang="ko-KR" altLang="en-US" smtClean="0"/>
              <a:t>2024-04-19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CE298-CB11-47A9-9399-0155197BCC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86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1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2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13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1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26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707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5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CE298-CB11-47A9-9399-0155197BCC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C15E4FD-6790-47BE-913A-94303E3AC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 b="15918"/>
          <a:stretch/>
        </p:blipFill>
        <p:spPr>
          <a:xfrm>
            <a:off x="-3523681" y="0"/>
            <a:ext cx="19239363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E33502-EDAA-47B6-BB51-3673F916DDCB}"/>
              </a:ext>
            </a:extLst>
          </p:cNvPr>
          <p:cNvSpPr/>
          <p:nvPr userDrawn="1"/>
        </p:nvSpPr>
        <p:spPr>
          <a:xfrm>
            <a:off x="0" y="3564000"/>
            <a:ext cx="12192000" cy="2160000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C9AF2E-AD78-48B3-B629-43AA48B4A6E6}"/>
              </a:ext>
            </a:extLst>
          </p:cNvPr>
          <p:cNvSpPr/>
          <p:nvPr userDrawn="1"/>
        </p:nvSpPr>
        <p:spPr>
          <a:xfrm>
            <a:off x="0" y="864000"/>
            <a:ext cx="12192000" cy="2700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F61221-3DF4-4D83-B6CF-4071EC0218F6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6000" y="1020200"/>
            <a:ext cx="11880000" cy="238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6ADA30-DBF1-4D7A-86F7-7B5225E1D253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816119"/>
            <a:ext cx="9144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43338-5946-4959-80A2-8E49EE7A287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57FBC-D8C8-43CF-8245-6626673FBAD8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1D214-4A55-4CB1-A25B-E33DD16BE74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37D1F2-AE7A-44E1-AD05-2A0CCFC1FE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b="9502"/>
          <a:stretch/>
        </p:blipFill>
        <p:spPr>
          <a:xfrm>
            <a:off x="180003" y="5832000"/>
            <a:ext cx="1215486" cy="9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264C74-8D5D-42B1-8F26-D3C2B0F24D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00" y="5832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3805A-475E-47C2-AA7B-C87002BC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FD4BC5-D338-4B0E-AAC3-3243D8AD9F8C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689C0031-804E-4AB2-A93C-74898AAE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8B85042C-733D-4239-8E7E-B1F97C91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2B6DA827-742A-4B2B-B53A-F34651EE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B8E1478-E16E-4474-89CD-C6C7E814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7B801-962F-43F0-9B8B-CF638317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A3153-EC35-48DA-AF29-36C29C5B5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000" y="720000"/>
            <a:ext cx="5940000" cy="5580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B6AD9-4264-45C9-9226-AE1A584C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720000"/>
            <a:ext cx="5940000" cy="558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01DA3-63DB-4D1C-AAF6-B497DA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62B08-180D-4894-A7CA-D1858B05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BF494-EF82-4012-B255-A77CA6BC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6A492-0AA2-4FB7-8E79-80EF2C536DA0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84700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7B801-962F-43F0-9B8B-CF638317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A3153-EC35-48DA-AF29-36C29C5B5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000" y="720000"/>
            <a:ext cx="3960000" cy="5580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BB6AD9-4264-45C9-9226-AE1A584C5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6000" y="720000"/>
            <a:ext cx="3960000" cy="55800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01DA3-63DB-4D1C-AAF6-B497DA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62B08-180D-4894-A7CA-D1858B05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DBF494-EF82-4012-B255-A77CA6BC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66A492-0AA2-4FB7-8E79-80EF2C536DA0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95E183C8-645B-409E-8625-B1B22C196C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76000" y="719999"/>
            <a:ext cx="3960000" cy="55800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4429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5E309-6A49-4BA5-84E0-A3CD2B9B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E15EB5-D22A-49A5-B758-EEF1F596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0A9A47-3950-4995-BE61-F5147798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E0DC8E-A33D-451C-8247-302D77E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23E83B-4A00-4148-BDB5-69D0E4C488B5}"/>
              </a:ext>
            </a:extLst>
          </p:cNvPr>
          <p:cNvSpPr/>
          <p:nvPr userDrawn="1"/>
        </p:nvSpPr>
        <p:spPr>
          <a:xfrm>
            <a:off x="46800" y="36000"/>
            <a:ext cx="108000" cy="6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160622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121F1B-A750-4C88-B3A3-74F47691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  <a:prstGeom prst="rect">
            <a:avLst/>
          </a:prstGeom>
        </p:spPr>
        <p:txBody>
          <a:bodyPr vert="horz" lIns="180000" tIns="45720" rIns="18000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5CD38-944B-4D40-8031-BF83BF412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00" y="720000"/>
            <a:ext cx="1188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6C184-3B82-4914-9147-F15D9321E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B85DD-8442-48D3-BDB7-549C6542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000" y="6408000"/>
            <a:ext cx="576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587A7-4999-4FD9-B94B-EA0EE6049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6000" y="6408000"/>
            <a:ext cx="288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7FBFD-BFF1-4D99-AC8C-6691658108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184694-FFED-4DA2-938F-84EC8875CDF0}"/>
              </a:ext>
            </a:extLst>
          </p:cNvPr>
          <p:cNvSpPr/>
          <p:nvPr userDrawn="1"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</p:spTree>
    <p:extLst>
      <p:ext uri="{BB962C8B-B14F-4D97-AF65-F5344CB8AC3E}">
        <p14:creationId xmlns:p14="http://schemas.microsoft.com/office/powerpoint/2010/main" val="292820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4" r:id="rId5"/>
  </p:sldLayoutIdLst>
  <p:hf hdr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7AEA8-C033-4C4F-B059-C63F20FC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Interpretation of the </a:t>
            </a: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Lunar Surface</a:t>
            </a:r>
            <a:r>
              <a:rPr lang="en-US" altLang="ko-KR" sz="3200" dirty="0"/>
              <a:t> Evolution</a:t>
            </a:r>
            <a:br>
              <a:rPr lang="en-US" altLang="ko-KR" sz="3200" dirty="0"/>
            </a:br>
            <a:r>
              <a:rPr lang="en-US" altLang="ko-KR" sz="3200" dirty="0"/>
              <a:t>Combining </a:t>
            </a: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Space Weathering</a:t>
            </a:r>
            <a:r>
              <a:rPr lang="en-US" altLang="ko-KR" sz="3200" dirty="0"/>
              <a:t> and </a:t>
            </a:r>
            <a:r>
              <a:rPr lang="en-US" altLang="ko-KR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Impact Gardening</a:t>
            </a:r>
            <a:endParaRPr lang="ko-KR" alt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198799-B189-4A7D-A806-A6FDA7D48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118"/>
            <a:ext cx="9144000" cy="1800000"/>
          </a:xfrm>
        </p:spPr>
        <p:txBody>
          <a:bodyPr>
            <a:normAutofit/>
          </a:bodyPr>
          <a:lstStyle/>
          <a:p>
            <a:pPr algn="l"/>
            <a:r>
              <a:rPr lang="en-US" altLang="ko-KR" b="1" u="sng" dirty="0"/>
              <a:t>Kilho Baek</a:t>
            </a:r>
            <a:r>
              <a:rPr lang="en-US" altLang="ko-KR" baseline="30000" dirty="0"/>
              <a:t>1,⁕</a:t>
            </a:r>
            <a:r>
              <a:rPr lang="en-US" altLang="ko-KR" dirty="0"/>
              <a:t>, </a:t>
            </a:r>
            <a:r>
              <a:rPr lang="en-US" altLang="ko-KR" dirty="0" err="1"/>
              <a:t>Sungsoo</a:t>
            </a:r>
            <a:r>
              <a:rPr lang="en-US" altLang="ko-KR" dirty="0"/>
              <a:t> S. Kim</a:t>
            </a:r>
            <a:r>
              <a:rPr lang="en-US" altLang="ko-KR" baseline="30000" dirty="0"/>
              <a:t>1</a:t>
            </a:r>
            <a:r>
              <a:rPr lang="en-US" altLang="ko-KR" dirty="0"/>
              <a:t>, and </a:t>
            </a:r>
            <a:r>
              <a:rPr lang="en-US" altLang="ko-KR" dirty="0" err="1"/>
              <a:t>Chae</a:t>
            </a:r>
            <a:r>
              <a:rPr lang="en-US" altLang="ko-KR" dirty="0"/>
              <a:t> Kyung Sim</a:t>
            </a:r>
            <a:r>
              <a:rPr lang="en-US" altLang="ko-KR" baseline="30000" dirty="0"/>
              <a:t>2,3</a:t>
            </a:r>
          </a:p>
          <a:p>
            <a:pPr algn="l"/>
            <a:r>
              <a:rPr lang="en-US" altLang="ko-KR" sz="1600" baseline="30000" dirty="0"/>
              <a:t>1 </a:t>
            </a:r>
            <a:r>
              <a:rPr lang="en-US" altLang="ko-KR" sz="1600" i="1" dirty="0"/>
              <a:t>Kyung </a:t>
            </a:r>
            <a:r>
              <a:rPr lang="en-US" altLang="ko-KR" sz="1600" i="1" dirty="0" err="1"/>
              <a:t>Hee</a:t>
            </a:r>
            <a:r>
              <a:rPr lang="en-US" altLang="ko-KR" sz="1600" i="1" dirty="0"/>
              <a:t> University</a:t>
            </a:r>
          </a:p>
          <a:p>
            <a:pPr algn="l"/>
            <a:r>
              <a:rPr lang="en-US" altLang="ko-KR" sz="1600" baseline="30000" dirty="0"/>
              <a:t>2 </a:t>
            </a:r>
            <a:r>
              <a:rPr lang="en-US" altLang="ko-KR" sz="1600" i="1" dirty="0"/>
              <a:t>Korea Astronomy and Space Science Institute (KASI)</a:t>
            </a:r>
          </a:p>
          <a:p>
            <a:pPr algn="l"/>
            <a:r>
              <a:rPr lang="en-US" altLang="ko-KR" sz="1600" baseline="30000" dirty="0"/>
              <a:t>3 </a:t>
            </a:r>
            <a:r>
              <a:rPr lang="en-US" altLang="ko-KR" sz="1600" i="1" dirty="0"/>
              <a:t>Korea National University of Science and Technology (UST)</a:t>
            </a:r>
          </a:p>
          <a:p>
            <a:pPr algn="l"/>
            <a:r>
              <a:rPr lang="en-US" altLang="ko-KR" sz="1600" baseline="30000" dirty="0"/>
              <a:t>⁕ </a:t>
            </a:r>
            <a:r>
              <a:rPr lang="en-US" altLang="ko-KR" sz="1600" i="1" dirty="0"/>
              <a:t>PhD Candidate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657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51C369-7F13-4F0A-897A-35EF7BD3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9" y="3425803"/>
            <a:ext cx="5040000" cy="302339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99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Meteor Showers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1EE9C-8BCA-4DDC-9630-2119F4F8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691A120-319F-4C2E-BA75-983A31B2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9072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5D8C1CC-6E89-4D2E-836D-C63C24175905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558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Sporadic Meteoroids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EBED88-8990-FA58-CC0E-97F8D56FBFBC}"/>
              </a:ext>
            </a:extLst>
          </p:cNvPr>
          <p:cNvGrpSpPr/>
          <p:nvPr/>
        </p:nvGrpSpPr>
        <p:grpSpPr>
          <a:xfrm>
            <a:off x="6238876" y="1100267"/>
            <a:ext cx="4656419" cy="4750241"/>
            <a:chOff x="6238876" y="1100267"/>
            <a:chExt cx="4656419" cy="475024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62DC08-B8A3-4FF4-B6FF-57D405B46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26" r="17169" b="13205"/>
            <a:stretch/>
          </p:blipFill>
          <p:spPr>
            <a:xfrm>
              <a:off x="6238876" y="1350508"/>
              <a:ext cx="4656419" cy="45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C32B7C-B9EA-4BFC-A909-F6D1DC04B48F}"/>
                </a:ext>
              </a:extLst>
            </p:cNvPr>
            <p:cNvSpPr txBox="1"/>
            <p:nvPr/>
          </p:nvSpPr>
          <p:spPr>
            <a:xfrm>
              <a:off x="6880904" y="1100267"/>
              <a:ext cx="2915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Szalay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&amp;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Horányi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(2015)</a:t>
              </a:r>
              <a:r>
                <a:rPr lang="ko-KR" altLang="en-US" sz="1200" dirty="0"/>
                <a:t> </a:t>
              </a:r>
              <a:r>
                <a:rPr lang="en-US" altLang="ko-KR" sz="1200" dirty="0" err="1"/>
                <a:t>GeoRL</a:t>
              </a:r>
              <a:endParaRPr lang="ko-KR" altLang="en-US" sz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3606E1-BF5D-496D-B39F-E3BED82FF27C}"/>
              </a:ext>
            </a:extLst>
          </p:cNvPr>
          <p:cNvGrpSpPr/>
          <p:nvPr/>
        </p:nvGrpSpPr>
        <p:grpSpPr>
          <a:xfrm>
            <a:off x="605999" y="1100267"/>
            <a:ext cx="5130000" cy="2318391"/>
            <a:chOff x="605999" y="1100267"/>
            <a:chExt cx="5130000" cy="231839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08C1B94-E011-4118-AC18-08DFA75CE3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999" y="1350508"/>
              <a:ext cx="5040000" cy="2068150"/>
              <a:chOff x="156000" y="720000"/>
              <a:chExt cx="7020538" cy="288086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C229A6B-FAE9-4AB3-AA96-7859678552F4}"/>
                  </a:ext>
                </a:extLst>
              </p:cNvPr>
              <p:cNvGrpSpPr/>
              <p:nvPr/>
            </p:nvGrpSpPr>
            <p:grpSpPr>
              <a:xfrm>
                <a:off x="156000" y="720000"/>
                <a:ext cx="7020538" cy="2880864"/>
                <a:chOff x="156000" y="720000"/>
                <a:chExt cx="7020538" cy="2880864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DF3C06DE-E16D-4C11-9E15-33D9AFC2C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000" y="720000"/>
                  <a:ext cx="3600000" cy="288086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F9F517D4-E8D4-4CC0-AFA6-A09FCF3F6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76538" y="720000"/>
                  <a:ext cx="3600000" cy="28808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36A7F14-A84F-4A1F-82AF-765DD889D1CE}"/>
                  </a:ext>
                </a:extLst>
              </p:cNvPr>
              <p:cNvSpPr/>
              <p:nvPr/>
            </p:nvSpPr>
            <p:spPr>
              <a:xfrm>
                <a:off x="156538" y="720000"/>
                <a:ext cx="702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FF64A2-511B-436E-B186-7D9B00FA678F}"/>
                </a:ext>
              </a:extLst>
            </p:cNvPr>
            <p:cNvSpPr/>
            <p:nvPr/>
          </p:nvSpPr>
          <p:spPr>
            <a:xfrm>
              <a:off x="2124113" y="1100267"/>
              <a:ext cx="36118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000000"/>
                  </a:solidFill>
                </a:rPr>
                <a:t>Refer to the Tab. 7 of </a:t>
              </a:r>
              <a:r>
                <a:rPr lang="en-US" altLang="ko-KR" sz="1200" dirty="0" err="1">
                  <a:solidFill>
                    <a:srgbClr val="000000"/>
                  </a:solidFill>
                </a:rPr>
                <a:t>Merisio</a:t>
              </a:r>
              <a:r>
                <a:rPr lang="en-US" altLang="ko-KR" sz="1200" dirty="0">
                  <a:solidFill>
                    <a:srgbClr val="000000"/>
                  </a:solidFill>
                </a:rPr>
                <a:t> &amp; </a:t>
              </a:r>
              <a:r>
                <a:rPr lang="en-US" altLang="ko-KR" sz="1200" dirty="0" err="1">
                  <a:solidFill>
                    <a:srgbClr val="000000"/>
                  </a:solidFill>
                </a:rPr>
                <a:t>Topputo</a:t>
              </a:r>
              <a:r>
                <a:rPr lang="en-US" altLang="ko-KR" sz="1200" dirty="0">
                  <a:solidFill>
                    <a:srgbClr val="000000"/>
                  </a:solidFill>
                </a:rPr>
                <a:t> (2023)</a:t>
              </a:r>
              <a:endParaRPr lang="ko-KR" altLang="en-US" sz="1200" dirty="0"/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5024E96-AE77-4D95-9B0A-1DA2D6DE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A7FF21-A78C-4CDE-9FD7-5AEC30EF1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6" y="1350508"/>
            <a:ext cx="4860000" cy="47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F58FAC-F86F-4168-87E0-88519CE3EC06}"/>
              </a:ext>
            </a:extLst>
          </p:cNvPr>
          <p:cNvSpPr txBox="1"/>
          <p:nvPr/>
        </p:nvSpPr>
        <p:spPr>
          <a:xfrm>
            <a:off x="155999" y="888962"/>
            <a:ext cx="3960000" cy="5242076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Simple Model</a:t>
            </a:r>
            <a:r>
              <a:rPr lang="en-US" altLang="ko-KR" sz="1400" dirty="0"/>
              <a:t> </a:t>
            </a:r>
            <a:r>
              <a:rPr lang="en-US" altLang="ko-KR" sz="1200" dirty="0"/>
              <a:t>(Sim et al., 2017)</a:t>
            </a:r>
            <a:endParaRPr lang="en-US" altLang="ko-KR" sz="1400" dirty="0"/>
          </a:p>
          <a:p>
            <a:pPr>
              <a:lnSpc>
                <a:spcPct val="120000"/>
              </a:lnSpc>
            </a:pP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en-US" altLang="ko-KR" b="1" i="1" dirty="0">
                <a:sym typeface="Wingdings" panose="05000000000000000000" pitchFamily="2" charset="2"/>
              </a:rPr>
              <a:t>S</a:t>
            </a:r>
            <a:r>
              <a:rPr lang="en-US" altLang="ko-KR" b="1" i="1" dirty="0"/>
              <a:t>olar-wind particles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&gt;</a:t>
            </a:r>
            <a:r>
              <a:rPr lang="en-US" altLang="ko-KR" b="1" i="1" dirty="0"/>
              <a:t> </a:t>
            </a:r>
            <a:r>
              <a:rPr lang="en-US" altLang="ko-KR" sz="1600" dirty="0"/>
              <a:t>- Earth’s magnetosphere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Orbital motion of the Earth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Average speed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29.78 km/s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Sporadic meteoroids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Szalay</a:t>
            </a:r>
            <a:r>
              <a:rPr lang="en-US" altLang="ko-KR" sz="1200" dirty="0"/>
              <a:t> &amp; </a:t>
            </a:r>
            <a:r>
              <a:rPr lang="en-US" altLang="ko-KR" sz="1200" dirty="0" err="1"/>
              <a:t>Horányi</a:t>
            </a:r>
            <a:r>
              <a:rPr lang="en-US" altLang="ko-KR" sz="1200" dirty="0"/>
              <a:t>, 2015)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Helion, Anti-</a:t>
            </a:r>
            <a:r>
              <a:rPr lang="en-US" altLang="ko-KR" sz="1600" dirty="0" err="1"/>
              <a:t>helion</a:t>
            </a:r>
            <a:r>
              <a:rPr lang="en-US" altLang="ko-KR" sz="1600" dirty="0"/>
              <a:t>, Apex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Ecliptic lat. the radiant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0</a:t>
            </a:r>
            <a:r>
              <a:rPr lang="en-US" altLang="ko-KR" sz="16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</a:p>
          <a:p>
            <a:pPr>
              <a:lnSpc>
                <a:spcPct val="120000"/>
              </a:lnSpc>
            </a:pPr>
            <a:endParaRPr lang="en-US" altLang="ko-KR" sz="1000" dirty="0"/>
          </a:p>
          <a:p>
            <a:pPr>
              <a:lnSpc>
                <a:spcPct val="120000"/>
              </a:lnSpc>
            </a:pPr>
            <a:r>
              <a:rPr lang="en-US" altLang="ko-KR" dirty="0"/>
              <a:t>+ </a:t>
            </a:r>
            <a:r>
              <a:rPr lang="en-US" altLang="ko-KR" b="1" i="1" dirty="0"/>
              <a:t>Meteor showers</a:t>
            </a:r>
            <a:r>
              <a:rPr lang="en-US" altLang="ko-KR" sz="1400" b="1" i="1" dirty="0"/>
              <a:t> </a:t>
            </a:r>
            <a:br>
              <a:rPr lang="en-US" altLang="ko-KR" sz="1400" b="1" i="1" dirty="0"/>
            </a:br>
            <a:r>
              <a:rPr lang="en-US" altLang="ko-KR" sz="1400" b="1" i="1" dirty="0"/>
              <a:t>    </a:t>
            </a:r>
            <a:r>
              <a:rPr lang="en-US" altLang="ko-KR" sz="1200" dirty="0"/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Merisio</a:t>
            </a:r>
            <a:r>
              <a:rPr lang="en-US" altLang="ko-KR" sz="1200" dirty="0">
                <a:solidFill>
                  <a:srgbClr val="000000"/>
                </a:solidFill>
              </a:rPr>
              <a:t> &amp; </a:t>
            </a:r>
            <a:r>
              <a:rPr lang="en-US" altLang="ko-KR" sz="1200" dirty="0" err="1">
                <a:solidFill>
                  <a:srgbClr val="000000"/>
                </a:solidFill>
              </a:rPr>
              <a:t>Topputo</a:t>
            </a:r>
            <a:r>
              <a:rPr lang="en-US" altLang="ko-KR" sz="1200" dirty="0">
                <a:solidFill>
                  <a:srgbClr val="000000"/>
                </a:solidFill>
              </a:rPr>
              <a:t>, 2023</a:t>
            </a:r>
            <a:r>
              <a:rPr lang="en-US" altLang="ko-KR" sz="1200" dirty="0"/>
              <a:t>)</a:t>
            </a:r>
            <a:endParaRPr lang="en-US" altLang="ko-KR" sz="1400" b="1" i="1" dirty="0"/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- 12 major showers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+</a:t>
            </a:r>
            <a:r>
              <a:rPr lang="en-US" altLang="ko-KR" sz="1600" dirty="0"/>
              <a:t> - Ecliptic lat. the radiant </a:t>
            </a:r>
            <a:r>
              <a:rPr lang="en-US" altLang="ko-KR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≈</a:t>
            </a:r>
            <a:r>
              <a:rPr lang="en-US" altLang="ko-KR" sz="1600" dirty="0"/>
              <a:t> 30</a:t>
            </a:r>
            <a:r>
              <a:rPr lang="en-US" altLang="ko-KR" sz="1600" dirty="0">
                <a:latin typeface="Segoe UI Historic" panose="020B0502040204020203" pitchFamily="34" charset="0"/>
                <a:cs typeface="Segoe UI Historic" panose="020B0502040204020203" pitchFamily="34" charset="0"/>
              </a:rPr>
              <a:t>°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+</a:t>
            </a:r>
            <a:r>
              <a:rPr lang="en-US" altLang="ko-KR" sz="1600" b="1" dirty="0"/>
              <a:t> </a:t>
            </a:r>
            <a:r>
              <a:rPr lang="en-US" altLang="ko-KR" sz="1600" dirty="0"/>
              <a:t>- Flux: </a:t>
            </a:r>
            <a:r>
              <a:rPr lang="en-US" altLang="ko-KR" sz="1600" b="1" dirty="0">
                <a:solidFill>
                  <a:schemeClr val="accent2"/>
                </a:solidFill>
              </a:rPr>
              <a:t>Helion &gt; Anti-Helion</a:t>
            </a:r>
            <a:endParaRPr lang="en-US" altLang="ko-KR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8D524C-86DE-4BFB-95C6-33079F9E8CF1}"/>
              </a:ext>
            </a:extLst>
          </p:cNvPr>
          <p:cNvGrpSpPr/>
          <p:nvPr/>
        </p:nvGrpSpPr>
        <p:grpSpPr>
          <a:xfrm>
            <a:off x="7512226" y="2697945"/>
            <a:ext cx="4679999" cy="2160276"/>
            <a:chOff x="4330876" y="2697945"/>
            <a:chExt cx="4679999" cy="2160276"/>
          </a:xfrm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B910F92-844F-4A3A-A10B-F3DDB86B536F}"/>
                </a:ext>
              </a:extLst>
            </p:cNvPr>
            <p:cNvSpPr/>
            <p:nvPr/>
          </p:nvSpPr>
          <p:spPr>
            <a:xfrm>
              <a:off x="4330876" y="3060000"/>
              <a:ext cx="1079999" cy="1440000"/>
            </a:xfrm>
            <a:custGeom>
              <a:avLst/>
              <a:gdLst>
                <a:gd name="connsiteX0" fmla="*/ 2784839 w 2784839"/>
                <a:gd name="connsiteY0" fmla="*/ 0 h 1620000"/>
                <a:gd name="connsiteX1" fmla="*/ 2784839 w 2784839"/>
                <a:gd name="connsiteY1" fmla="*/ 1620000 h 1620000"/>
                <a:gd name="connsiteX2" fmla="*/ 2500106 w 2784839"/>
                <a:gd name="connsiteY2" fmla="*/ 1615818 h 1620000"/>
                <a:gd name="connsiteX3" fmla="*/ 0 w 2784839"/>
                <a:gd name="connsiteY3" fmla="*/ 810000 h 1620000"/>
                <a:gd name="connsiteX4" fmla="*/ 2500106 w 2784839"/>
                <a:gd name="connsiteY4" fmla="*/ 4182 h 1620000"/>
                <a:gd name="connsiteX5" fmla="*/ 2784839 w 2784839"/>
                <a:gd name="connsiteY5" fmla="*/ 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39" h="1620000">
                  <a:moveTo>
                    <a:pt x="2784839" y="0"/>
                  </a:moveTo>
                  <a:lnTo>
                    <a:pt x="2784839" y="1620000"/>
                  </a:lnTo>
                  <a:lnTo>
                    <a:pt x="2500106" y="1615818"/>
                  </a:lnTo>
                  <a:cubicBezTo>
                    <a:pt x="1095834" y="1574338"/>
                    <a:pt x="0" y="1229392"/>
                    <a:pt x="0" y="810000"/>
                  </a:cubicBezTo>
                  <a:cubicBezTo>
                    <a:pt x="0" y="390609"/>
                    <a:pt x="1095834" y="45662"/>
                    <a:pt x="2500106" y="4182"/>
                  </a:cubicBezTo>
                  <a:lnTo>
                    <a:pt x="278483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649FE95-AFBA-4507-A445-1623397433B5}"/>
                </a:ext>
              </a:extLst>
            </p:cNvPr>
            <p:cNvSpPr/>
            <p:nvPr/>
          </p:nvSpPr>
          <p:spPr>
            <a:xfrm>
              <a:off x="5410875" y="3060000"/>
              <a:ext cx="3600000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7" name="직각 삼각형 96">
              <a:extLst>
                <a:ext uri="{FF2B5EF4-FFF2-40B4-BE49-F238E27FC236}">
                  <a16:creationId xmlns:a16="http://schemas.microsoft.com/office/drawing/2014/main" id="{132FDC62-239D-42F2-A723-2FD10CAF19EB}"/>
                </a:ext>
              </a:extLst>
            </p:cNvPr>
            <p:cNvSpPr/>
            <p:nvPr/>
          </p:nvSpPr>
          <p:spPr>
            <a:xfrm flipH="1">
              <a:off x="5410875" y="2697945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98" name="직각 삼각형 97">
              <a:extLst>
                <a:ext uri="{FF2B5EF4-FFF2-40B4-BE49-F238E27FC236}">
                  <a16:creationId xmlns:a16="http://schemas.microsoft.com/office/drawing/2014/main" id="{8982FED2-E2CF-4541-B941-245921B553E2}"/>
                </a:ext>
              </a:extLst>
            </p:cNvPr>
            <p:cNvSpPr/>
            <p:nvPr/>
          </p:nvSpPr>
          <p:spPr>
            <a:xfrm flipH="1" flipV="1">
              <a:off x="5410875" y="4498221"/>
              <a:ext cx="3600000" cy="360000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DA6037F-8ACC-4763-9FA6-5E4A5727BB9A}"/>
              </a:ext>
            </a:extLst>
          </p:cNvPr>
          <p:cNvGrpSpPr/>
          <p:nvPr/>
        </p:nvGrpSpPr>
        <p:grpSpPr>
          <a:xfrm flipH="1">
            <a:off x="10763087" y="3241152"/>
            <a:ext cx="1428913" cy="1080000"/>
            <a:chOff x="4152689" y="3229529"/>
            <a:chExt cx="1428913" cy="1080000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48C67CB1-553A-451B-8A38-D0D7C8B27077}"/>
                </a:ext>
              </a:extLst>
            </p:cNvPr>
            <p:cNvSpPr/>
            <p:nvPr/>
          </p:nvSpPr>
          <p:spPr>
            <a:xfrm>
              <a:off x="4152689" y="3229529"/>
              <a:ext cx="1428239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F519B2F8-1E48-4DAA-8E30-0EED808774EE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69529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E8184C7-51F8-46DA-952A-55312B732B9F}"/>
                </a:ext>
              </a:extLst>
            </p:cNvPr>
            <p:cNvSpPr txBox="1"/>
            <p:nvPr/>
          </p:nvSpPr>
          <p:spPr>
            <a:xfrm>
              <a:off x="4757202" y="3776541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B0D5170-9F10-487F-BC10-F4BC28BFAF9F}"/>
              </a:ext>
            </a:extLst>
          </p:cNvPr>
          <p:cNvGrpSpPr/>
          <p:nvPr/>
        </p:nvGrpSpPr>
        <p:grpSpPr>
          <a:xfrm>
            <a:off x="3431247" y="977052"/>
            <a:ext cx="2603424" cy="1955513"/>
            <a:chOff x="3431247" y="977052"/>
            <a:chExt cx="2603424" cy="195551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5E5A697-B3F3-4F70-BB52-12EC5A23B518}"/>
                </a:ext>
              </a:extLst>
            </p:cNvPr>
            <p:cNvGrpSpPr/>
            <p:nvPr/>
          </p:nvGrpSpPr>
          <p:grpSpPr>
            <a:xfrm>
              <a:off x="3592866" y="1708660"/>
              <a:ext cx="2441805" cy="1223905"/>
              <a:chOff x="3592866" y="1708660"/>
              <a:chExt cx="2441805" cy="1223905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CECC3F29-32BE-4218-A3B5-A2A837E1CF95}"/>
                  </a:ext>
                </a:extLst>
              </p:cNvPr>
              <p:cNvGrpSpPr/>
              <p:nvPr/>
            </p:nvGrpSpPr>
            <p:grpSpPr>
              <a:xfrm>
                <a:off x="3592866" y="1708660"/>
                <a:ext cx="2376000" cy="1080000"/>
                <a:chOff x="8585371" y="1484900"/>
                <a:chExt cx="2376000" cy="1080000"/>
              </a:xfrm>
            </p:grpSpPr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39D5DB78-818A-4D6F-92FD-3A73AA7EF758}"/>
                    </a:ext>
                  </a:extLst>
                </p:cNvPr>
                <p:cNvSpPr/>
                <p:nvPr/>
              </p:nvSpPr>
              <p:spPr>
                <a:xfrm rot="1500000">
                  <a:off x="8585371" y="1484900"/>
                  <a:ext cx="2376000" cy="1080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9E9E5185-894C-4AB0-9E3D-7D0F2889B9AA}"/>
                    </a:ext>
                  </a:extLst>
                </p:cNvPr>
                <p:cNvCxnSpPr>
                  <a:cxnSpLocks/>
                  <a:stCxn id="230" idx="1"/>
                  <a:endCxn id="230" idx="3"/>
                </p:cNvCxnSpPr>
                <p:nvPr/>
              </p:nvCxnSpPr>
              <p:spPr>
                <a:xfrm>
                  <a:off x="8696677" y="1522830"/>
                  <a:ext cx="2153388" cy="100414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86FA663E-B1CB-4C02-9739-35CBF9207D7A}"/>
                  </a:ext>
                </a:extLst>
              </p:cNvPr>
              <p:cNvGrpSpPr/>
              <p:nvPr/>
            </p:nvGrpSpPr>
            <p:grpSpPr>
              <a:xfrm>
                <a:off x="4793731" y="1966967"/>
                <a:ext cx="1240940" cy="965598"/>
                <a:chOff x="1631727" y="2997761"/>
                <a:chExt cx="1240940" cy="965598"/>
              </a:xfrm>
            </p:grpSpPr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41A6410-5EC4-440F-B973-E04698796C8E}"/>
                    </a:ext>
                  </a:extLst>
                </p:cNvPr>
                <p:cNvSpPr txBox="1"/>
                <p:nvPr/>
              </p:nvSpPr>
              <p:spPr>
                <a:xfrm rot="1500000">
                  <a:off x="1631727" y="3488194"/>
                  <a:ext cx="10080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chemeClr val="accent6"/>
                      </a:solidFill>
                    </a:rPr>
                    <a:t>Helion</a:t>
                  </a:r>
                </a:p>
              </p:txBody>
            </p:sp>
            <p:cxnSp>
              <p:nvCxnSpPr>
                <p:cNvPr id="104" name="직선 화살표 연결선 103">
                  <a:extLst>
                    <a:ext uri="{FF2B5EF4-FFF2-40B4-BE49-F238E27FC236}">
                      <a16:creationId xmlns:a16="http://schemas.microsoft.com/office/drawing/2014/main" id="{7207B469-A6AA-468A-8C9C-B963DF6E8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500000">
                  <a:off x="2238873" y="3678825"/>
                  <a:ext cx="478800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화살표 연결선 117">
                  <a:extLst>
                    <a:ext uri="{FF2B5EF4-FFF2-40B4-BE49-F238E27FC236}">
                      <a16:creationId xmlns:a16="http://schemas.microsoft.com/office/drawing/2014/main" id="{2D5BEE7E-F993-4F78-BB33-27C482101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002175" y="3317123"/>
                  <a:ext cx="5184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2F3648D7-4B82-44FF-9006-ABEF88B9A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540000">
                  <a:off x="2057109" y="3418961"/>
                  <a:ext cx="842400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0" name="원호 219">
                  <a:extLst>
                    <a:ext uri="{FF2B5EF4-FFF2-40B4-BE49-F238E27FC236}">
                      <a16:creationId xmlns:a16="http://schemas.microsoft.com/office/drawing/2014/main" id="{86F6EF00-B22A-4A7E-9CF1-447B908B57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512667" y="3603359"/>
                  <a:ext cx="360000" cy="360000"/>
                </a:xfrm>
                <a:prstGeom prst="arc">
                  <a:avLst>
                    <a:gd name="adj1" fmla="val 16200000"/>
                    <a:gd name="adj2" fmla="val 19734302"/>
                  </a:avLst>
                </a:prstGeom>
                <a:ln w="285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52A6434-46C4-41C6-892D-A6B1E6B0463C}"/>
                </a:ext>
              </a:extLst>
            </p:cNvPr>
            <p:cNvSpPr/>
            <p:nvPr/>
          </p:nvSpPr>
          <p:spPr>
            <a:xfrm>
              <a:off x="3672893" y="977052"/>
              <a:ext cx="277454" cy="1595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15550BD-37CA-46C6-95BC-175E01A430A6}"/>
                </a:ext>
              </a:extLst>
            </p:cNvPr>
            <p:cNvSpPr/>
            <p:nvPr/>
          </p:nvSpPr>
          <p:spPr>
            <a:xfrm>
              <a:off x="3431247" y="1749103"/>
              <a:ext cx="491696" cy="786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7174C9-FB98-48C0-8B32-1B63A0D67756}"/>
              </a:ext>
            </a:extLst>
          </p:cNvPr>
          <p:cNvGrpSpPr/>
          <p:nvPr/>
        </p:nvGrpSpPr>
        <p:grpSpPr>
          <a:xfrm>
            <a:off x="3952663" y="3241152"/>
            <a:ext cx="1628939" cy="1080000"/>
            <a:chOff x="3952663" y="3243533"/>
            <a:chExt cx="1628939" cy="1080000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C43E784-C184-48E9-B1D0-399159A543E9}"/>
                </a:ext>
              </a:extLst>
            </p:cNvPr>
            <p:cNvSpPr/>
            <p:nvPr/>
          </p:nvSpPr>
          <p:spPr>
            <a:xfrm>
              <a:off x="3952663" y="3243533"/>
              <a:ext cx="1628265" cy="108000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0" name="직선 화살표 연결선 199">
              <a:extLst>
                <a:ext uri="{FF2B5EF4-FFF2-40B4-BE49-F238E27FC236}">
                  <a16:creationId xmlns:a16="http://schemas.microsoft.com/office/drawing/2014/main" id="{DBB82AD7-8790-4B05-8F13-1804B77BBB29}"/>
                </a:ext>
              </a:extLst>
            </p:cNvPr>
            <p:cNvCxnSpPr>
              <a:cxnSpLocks/>
            </p:cNvCxnSpPr>
            <p:nvPr/>
          </p:nvCxnSpPr>
          <p:spPr>
            <a:xfrm>
              <a:off x="4824928" y="3783533"/>
              <a:ext cx="756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2D7FAA1-E549-493E-A298-1942AF38EBC8}"/>
                </a:ext>
              </a:extLst>
            </p:cNvPr>
            <p:cNvSpPr txBox="1"/>
            <p:nvPr/>
          </p:nvSpPr>
          <p:spPr>
            <a:xfrm>
              <a:off x="4757202" y="3790545"/>
              <a:ext cx="82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</a:rPr>
                <a:t>Shower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6DE68C6-27B4-4F15-B497-177F55F3E916}"/>
              </a:ext>
            </a:extLst>
          </p:cNvPr>
          <p:cNvCxnSpPr>
            <a:cxnSpLocks/>
          </p:cNvCxnSpPr>
          <p:nvPr/>
        </p:nvCxnSpPr>
        <p:spPr>
          <a:xfrm>
            <a:off x="4668570" y="3780000"/>
            <a:ext cx="752343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5C2F107-F863-43F7-9DA6-C4573EF78204}"/>
              </a:ext>
            </a:extLst>
          </p:cNvPr>
          <p:cNvSpPr txBox="1"/>
          <p:nvPr/>
        </p:nvSpPr>
        <p:spPr>
          <a:xfrm>
            <a:off x="3871757" y="2905844"/>
            <a:ext cx="1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</a:rPr>
              <a:t>Solar wind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A687381-5A14-4EDC-9D2E-9F19065F6603}"/>
              </a:ext>
            </a:extLst>
          </p:cNvPr>
          <p:cNvSpPr/>
          <p:nvPr/>
        </p:nvSpPr>
        <p:spPr>
          <a:xfrm>
            <a:off x="10638595" y="4402690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Magnetosphere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DDF1B40-FB97-453F-A1EB-F4EA3CD1F900}"/>
              </a:ext>
            </a:extLst>
          </p:cNvPr>
          <p:cNvCxnSpPr>
            <a:cxnSpLocks/>
          </p:cNvCxnSpPr>
          <p:nvPr/>
        </p:nvCxnSpPr>
        <p:spPr>
          <a:xfrm>
            <a:off x="8070806" y="1298100"/>
            <a:ext cx="0" cy="504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6A3EDD7-3C2B-44C2-A209-BC1BBC137F71}"/>
              </a:ext>
            </a:extLst>
          </p:cNvPr>
          <p:cNvGrpSpPr/>
          <p:nvPr/>
        </p:nvGrpSpPr>
        <p:grpSpPr>
          <a:xfrm>
            <a:off x="10108590" y="1711173"/>
            <a:ext cx="2441106" cy="1223982"/>
            <a:chOff x="10108590" y="1711173"/>
            <a:chExt cx="2441106" cy="1223982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E32EE6A-37B6-44C7-BAD9-0ED2F872B172}"/>
                </a:ext>
              </a:extLst>
            </p:cNvPr>
            <p:cNvGrpSpPr/>
            <p:nvPr/>
          </p:nvGrpSpPr>
          <p:grpSpPr>
            <a:xfrm>
              <a:off x="10173696" y="1711173"/>
              <a:ext cx="2376000" cy="1080000"/>
              <a:chOff x="10098739" y="1665181"/>
              <a:chExt cx="2376000" cy="108000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87C9BAE-8C37-4423-AD9D-CE33AF231F4C}"/>
                  </a:ext>
                </a:extLst>
              </p:cNvPr>
              <p:cNvSpPr/>
              <p:nvPr/>
            </p:nvSpPr>
            <p:spPr>
              <a:xfrm rot="20100000">
                <a:off x="10098739" y="1665181"/>
                <a:ext cx="2376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E38934E2-FFCF-43F1-8CF2-2FC7C8ECD0D2}"/>
                  </a:ext>
                </a:extLst>
              </p:cNvPr>
              <p:cNvCxnSpPr>
                <a:stCxn id="70" idx="1"/>
                <a:endCxn id="70" idx="3"/>
              </p:cNvCxnSpPr>
              <p:nvPr/>
            </p:nvCxnSpPr>
            <p:spPr>
              <a:xfrm flipV="1">
                <a:off x="10210045" y="1703111"/>
                <a:ext cx="2153388" cy="100414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C6BD34-092C-4454-892F-A3038A8DDFAA}"/>
                </a:ext>
              </a:extLst>
            </p:cNvPr>
            <p:cNvGrpSpPr/>
            <p:nvPr/>
          </p:nvGrpSpPr>
          <p:grpSpPr>
            <a:xfrm>
              <a:off x="10108590" y="1969558"/>
              <a:ext cx="1477316" cy="965597"/>
              <a:chOff x="7746400" y="3000352"/>
              <a:chExt cx="1477316" cy="965597"/>
            </a:xfrm>
          </p:grpSpPr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E6BD6B2C-FEBC-4D7F-A248-85132DD851D2}"/>
                  </a:ext>
                </a:extLst>
              </p:cNvPr>
              <p:cNvSpPr txBox="1"/>
              <p:nvPr/>
            </p:nvSpPr>
            <p:spPr>
              <a:xfrm rot="20100000" flipH="1">
                <a:off x="8071716" y="3444766"/>
                <a:ext cx="115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6"/>
                    </a:solidFill>
                  </a:rPr>
                  <a:t>Anti-Helion</a:t>
                </a:r>
              </a:p>
            </p:txBody>
          </p:sp>
          <p:cxnSp>
            <p:nvCxnSpPr>
              <p:cNvPr id="275" name="직선 화살표 연결선 274">
                <a:extLst>
                  <a:ext uri="{FF2B5EF4-FFF2-40B4-BE49-F238E27FC236}">
                    <a16:creationId xmlns:a16="http://schemas.microsoft.com/office/drawing/2014/main" id="{F0CC747C-94C2-432C-8945-D0CAF979C028}"/>
                  </a:ext>
                </a:extLst>
              </p:cNvPr>
              <p:cNvCxnSpPr>
                <a:cxnSpLocks/>
              </p:cNvCxnSpPr>
              <p:nvPr/>
            </p:nvCxnSpPr>
            <p:spPr>
              <a:xfrm rot="20100000" flipH="1">
                <a:off x="7901395" y="3681416"/>
                <a:ext cx="4788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직선 화살표 연결선 275">
                <a:extLst>
                  <a:ext uri="{FF2B5EF4-FFF2-40B4-BE49-F238E27FC236}">
                    <a16:creationId xmlns:a16="http://schemas.microsoft.com/office/drawing/2014/main" id="{9FCC717F-0F3E-486A-9F65-0B131ECE86E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098493" y="3319715"/>
                <a:ext cx="518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화살표 연결선 276">
                <a:extLst>
                  <a:ext uri="{FF2B5EF4-FFF2-40B4-BE49-F238E27FC236}">
                    <a16:creationId xmlns:a16="http://schemas.microsoft.com/office/drawing/2014/main" id="{2B2330E9-AF9E-4658-921D-FD21BFE7A2E6}"/>
                  </a:ext>
                </a:extLst>
              </p:cNvPr>
              <p:cNvCxnSpPr>
                <a:cxnSpLocks/>
              </p:cNvCxnSpPr>
              <p:nvPr/>
            </p:nvCxnSpPr>
            <p:spPr>
              <a:xfrm rot="18060000" flipH="1">
                <a:off x="7719559" y="3421552"/>
                <a:ext cx="84240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원호 277">
                <a:extLst>
                  <a:ext uri="{FF2B5EF4-FFF2-40B4-BE49-F238E27FC236}">
                    <a16:creationId xmlns:a16="http://schemas.microsoft.com/office/drawing/2014/main" id="{928CECD3-61E7-4D19-8B73-BFC53E25D3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7746400" y="3605949"/>
                <a:ext cx="360000" cy="360000"/>
              </a:xfrm>
              <a:prstGeom prst="arc">
                <a:avLst>
                  <a:gd name="adj1" fmla="val 16200000"/>
                  <a:gd name="adj2" fmla="val 19734302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4A85610-2D86-4E5B-9609-33BB4B8753BE}"/>
              </a:ext>
            </a:extLst>
          </p:cNvPr>
          <p:cNvGrpSpPr/>
          <p:nvPr/>
        </p:nvGrpSpPr>
        <p:grpSpPr>
          <a:xfrm>
            <a:off x="8067674" y="3182757"/>
            <a:ext cx="569881" cy="536400"/>
            <a:chOff x="8067674" y="3182757"/>
            <a:chExt cx="569881" cy="536400"/>
          </a:xfrm>
        </p:grpSpPr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458002A9-CEA9-4563-9EBC-033FB9B34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99474" y="3450957"/>
              <a:ext cx="536400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53C2F83-B73C-46EB-86CA-FE5DED623ADF}"/>
                </a:ext>
              </a:extLst>
            </p:cNvPr>
            <p:cNvSpPr txBox="1"/>
            <p:nvPr/>
          </p:nvSpPr>
          <p:spPr>
            <a:xfrm>
              <a:off x="8164669" y="3266403"/>
              <a:ext cx="47288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29.78</a:t>
              </a: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km/s </a:t>
              </a:r>
              <a:endParaRPr lang="ko-KR" alt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3498DFE-F72A-4086-AC14-3B574381CB92}"/>
              </a:ext>
            </a:extLst>
          </p:cNvPr>
          <p:cNvGrpSpPr/>
          <p:nvPr/>
        </p:nvGrpSpPr>
        <p:grpSpPr>
          <a:xfrm>
            <a:off x="3952664" y="1499423"/>
            <a:ext cx="720000" cy="4575455"/>
            <a:chOff x="3978799" y="1620000"/>
            <a:chExt cx="1080000" cy="4575455"/>
          </a:xfrm>
        </p:grpSpPr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398E97A2-DC6D-45D6-832A-152CE2B12D19}"/>
                </a:ext>
              </a:extLst>
            </p:cNvPr>
            <p:cNvCxnSpPr/>
            <p:nvPr/>
          </p:nvCxnSpPr>
          <p:spPr>
            <a:xfrm>
              <a:off x="3978799" y="162000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DBC8E83B-235A-4A43-A839-C9AFF09B2472}"/>
                </a:ext>
              </a:extLst>
            </p:cNvPr>
            <p:cNvCxnSpPr/>
            <p:nvPr/>
          </p:nvCxnSpPr>
          <p:spPr>
            <a:xfrm>
              <a:off x="3978799" y="276386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C98CAFD-9B40-4EDC-9B26-A2F880E64EEA}"/>
                </a:ext>
              </a:extLst>
            </p:cNvPr>
            <p:cNvCxnSpPr/>
            <p:nvPr/>
          </p:nvCxnSpPr>
          <p:spPr>
            <a:xfrm>
              <a:off x="3978799" y="3907728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D4915BE8-090B-4AF9-B72A-01E68E8EAAF8}"/>
                </a:ext>
              </a:extLst>
            </p:cNvPr>
            <p:cNvCxnSpPr/>
            <p:nvPr/>
          </p:nvCxnSpPr>
          <p:spPr>
            <a:xfrm>
              <a:off x="3978799" y="4479660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A89B067C-244F-4F14-ABFA-56B3DF5D0B73}"/>
                </a:ext>
              </a:extLst>
            </p:cNvPr>
            <p:cNvCxnSpPr/>
            <p:nvPr/>
          </p:nvCxnSpPr>
          <p:spPr>
            <a:xfrm>
              <a:off x="3978799" y="6195455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FD3BD099-422E-43E9-B6F0-2F5C1A3A79DB}"/>
                </a:ext>
              </a:extLst>
            </p:cNvPr>
            <p:cNvCxnSpPr/>
            <p:nvPr/>
          </p:nvCxnSpPr>
          <p:spPr>
            <a:xfrm>
              <a:off x="3978799" y="505159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2BA8DBDB-00ED-42A9-9257-B682AE5C886F}"/>
                </a:ext>
              </a:extLst>
            </p:cNvPr>
            <p:cNvCxnSpPr/>
            <p:nvPr/>
          </p:nvCxnSpPr>
          <p:spPr>
            <a:xfrm>
              <a:off x="3978799" y="3335796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4F2E4805-8F5C-46AB-9FE2-71109C23E25A}"/>
                </a:ext>
              </a:extLst>
            </p:cNvPr>
            <p:cNvCxnSpPr/>
            <p:nvPr/>
          </p:nvCxnSpPr>
          <p:spPr>
            <a:xfrm>
              <a:off x="3978799" y="2191932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화살표 연결선 226">
              <a:extLst>
                <a:ext uri="{FF2B5EF4-FFF2-40B4-BE49-F238E27FC236}">
                  <a16:creationId xmlns:a16="http://schemas.microsoft.com/office/drawing/2014/main" id="{E9237E5B-BCAD-477A-A4DB-93A9C4C3B554}"/>
                </a:ext>
              </a:extLst>
            </p:cNvPr>
            <p:cNvCxnSpPr/>
            <p:nvPr/>
          </p:nvCxnSpPr>
          <p:spPr>
            <a:xfrm>
              <a:off x="3978799" y="5623524"/>
              <a:ext cx="1080000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495658-885F-42B1-97E9-764CE3BB9A6D}"/>
              </a:ext>
            </a:extLst>
          </p:cNvPr>
          <p:cNvGrpSpPr/>
          <p:nvPr/>
        </p:nvGrpSpPr>
        <p:grpSpPr>
          <a:xfrm>
            <a:off x="7523707" y="0"/>
            <a:ext cx="1117849" cy="1512000"/>
            <a:chOff x="7523707" y="0"/>
            <a:chExt cx="1117849" cy="1512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A0B8A0B-44A4-4B87-B4DF-CBF4E64D6795}"/>
                </a:ext>
              </a:extLst>
            </p:cNvPr>
            <p:cNvGrpSpPr/>
            <p:nvPr/>
          </p:nvGrpSpPr>
          <p:grpSpPr>
            <a:xfrm>
              <a:off x="7523707" y="0"/>
              <a:ext cx="1080000" cy="1512000"/>
              <a:chOff x="7487194" y="-19047"/>
              <a:chExt cx="1080000" cy="1512000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DE94E750-C487-4330-A06A-A56FAD36909A}"/>
                  </a:ext>
                </a:extLst>
              </p:cNvPr>
              <p:cNvSpPr/>
              <p:nvPr/>
            </p:nvSpPr>
            <p:spPr>
              <a:xfrm rot="5400000">
                <a:off x="7271194" y="196953"/>
                <a:ext cx="1512000" cy="108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3362B45E-E59A-48F2-8895-A5E939EC9126}"/>
                  </a:ext>
                </a:extLst>
              </p:cNvPr>
              <p:cNvCxnSpPr>
                <a:cxnSpLocks/>
                <a:endCxn id="186" idx="1"/>
              </p:cNvCxnSpPr>
              <p:nvPr/>
            </p:nvCxnSpPr>
            <p:spPr>
              <a:xfrm flipH="1" flipV="1">
                <a:off x="8027194" y="-19047"/>
                <a:ext cx="0" cy="1512000"/>
              </a:xfrm>
              <a:prstGeom prst="line">
                <a:avLst/>
              </a:prstGeom>
              <a:ln>
                <a:solidFill>
                  <a:schemeClr val="bg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EF68B7A-E87B-40D3-93F2-D1DAE312A5D4}"/>
                </a:ext>
              </a:extLst>
            </p:cNvPr>
            <p:cNvSpPr txBox="1"/>
            <p:nvPr/>
          </p:nvSpPr>
          <p:spPr>
            <a:xfrm>
              <a:off x="8023970" y="810906"/>
              <a:ext cx="617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</a:rPr>
                <a:t>Apex</a:t>
              </a:r>
              <a:endParaRPr lang="ko-KR" altLang="en-US" sz="1400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F85D8EF-9055-4BB4-BA2A-B8A36AA80CE0}"/>
                </a:ext>
              </a:extLst>
            </p:cNvPr>
            <p:cNvGrpSpPr/>
            <p:nvPr/>
          </p:nvGrpSpPr>
          <p:grpSpPr>
            <a:xfrm>
              <a:off x="8047396" y="193689"/>
              <a:ext cx="23376" cy="1317600"/>
              <a:chOff x="8047396" y="193689"/>
              <a:chExt cx="23376" cy="1317600"/>
            </a:xfrm>
          </p:grpSpPr>
          <p:cxnSp>
            <p:nvCxnSpPr>
              <p:cNvPr id="183" name="직선 화살표 연결선 182">
                <a:extLst>
                  <a:ext uri="{FF2B5EF4-FFF2-40B4-BE49-F238E27FC236}">
                    <a16:creationId xmlns:a16="http://schemas.microsoft.com/office/drawing/2014/main" id="{B0721703-048A-446B-8149-38089725286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7680172" y="1120288"/>
                <a:ext cx="7812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화살표 연결선 183">
                <a:extLst>
                  <a:ext uri="{FF2B5EF4-FFF2-40B4-BE49-F238E27FC236}">
                    <a16:creationId xmlns:a16="http://schemas.microsoft.com/office/drawing/2014/main" id="{6458A80E-3FD3-42B4-B656-24E206B0D828}"/>
                  </a:ext>
                </a:extLst>
              </p:cNvPr>
              <p:cNvCxnSpPr>
                <a:cxnSpLocks/>
              </p:cNvCxnSpPr>
              <p:nvPr/>
            </p:nvCxnSpPr>
            <p:spPr>
              <a:xfrm rot="15900000">
                <a:off x="7779196" y="462812"/>
                <a:ext cx="536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화살표 연결선 184">
                <a:extLst>
                  <a:ext uri="{FF2B5EF4-FFF2-40B4-BE49-F238E27FC236}">
                    <a16:creationId xmlns:a16="http://schemas.microsoft.com/office/drawing/2014/main" id="{B533F597-BAE7-49A6-A603-97FD62CEE9EE}"/>
                  </a:ext>
                </a:extLst>
              </p:cNvPr>
              <p:cNvCxnSpPr>
                <a:cxnSpLocks/>
              </p:cNvCxnSpPr>
              <p:nvPr/>
            </p:nvCxnSpPr>
            <p:spPr>
              <a:xfrm rot="21480000">
                <a:off x="8047780" y="193689"/>
                <a:ext cx="0" cy="131760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BC8A41-91AA-49C7-9B77-FEDC6E239022}"/>
              </a:ext>
            </a:extLst>
          </p:cNvPr>
          <p:cNvCxnSpPr/>
          <p:nvPr/>
        </p:nvCxnSpPr>
        <p:spPr>
          <a:xfrm flipH="1">
            <a:off x="3947957" y="1260000"/>
            <a:ext cx="0" cy="504000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>
            <a:extLst>
              <a:ext uri="{FF2B5EF4-FFF2-40B4-BE49-F238E27FC236}">
                <a16:creationId xmlns:a16="http://schemas.microsoft.com/office/drawing/2014/main" id="{A46BD3B8-4CB7-47A1-93F0-46116071AA38}"/>
              </a:ext>
            </a:extLst>
          </p:cNvPr>
          <p:cNvSpPr txBox="1"/>
          <p:nvPr/>
        </p:nvSpPr>
        <p:spPr>
          <a:xfrm>
            <a:off x="7459200" y="6010564"/>
            <a:ext cx="123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1.02 km/s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CE0A6B-66EF-40EF-87A1-5022DD5591DA}"/>
              </a:ext>
            </a:extLst>
          </p:cNvPr>
          <p:cNvGrpSpPr/>
          <p:nvPr/>
        </p:nvGrpSpPr>
        <p:grpSpPr>
          <a:xfrm>
            <a:off x="5910806" y="1658100"/>
            <a:ext cx="4320000" cy="4320000"/>
            <a:chOff x="-4572606" y="1465088"/>
            <a:chExt cx="4320000" cy="432000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9F873EE9-15FD-49C3-BADB-4BFFD73172BB}"/>
                </a:ext>
              </a:extLst>
            </p:cNvPr>
            <p:cNvSpPr txBox="1"/>
            <p:nvPr/>
          </p:nvSpPr>
          <p:spPr>
            <a:xfrm>
              <a:off x="-2772606" y="3440423"/>
              <a:ext cx="720000" cy="51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1" b="1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⊕</a:t>
              </a:r>
              <a:endParaRPr lang="en-US" altLang="ko-KR" sz="1351" b="1" dirty="0">
                <a:solidFill>
                  <a:schemeClr val="accent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accent1">
                      <a:lumMod val="75000"/>
                      <a:lumOff val="25000"/>
                    </a:schemeClr>
                  </a:solidFill>
                </a:rPr>
                <a:t>Earth</a:t>
              </a:r>
            </a:p>
          </p:txBody>
        </p: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392AAE07-6256-497F-A9F4-8CAC351E3E27}"/>
                </a:ext>
              </a:extLst>
            </p:cNvPr>
            <p:cNvGrpSpPr/>
            <p:nvPr/>
          </p:nvGrpSpPr>
          <p:grpSpPr>
            <a:xfrm>
              <a:off x="-4212606" y="1825088"/>
              <a:ext cx="3600000" cy="3600000"/>
              <a:chOff x="1602700" y="2190616"/>
              <a:chExt cx="3600000" cy="3600000"/>
            </a:xfrm>
          </p:grpSpPr>
          <p:sp>
            <p:nvSpPr>
              <p:cNvPr id="434" name="타원 433">
                <a:extLst>
                  <a:ext uri="{FF2B5EF4-FFF2-40B4-BE49-F238E27FC236}">
                    <a16:creationId xmlns:a16="http://schemas.microsoft.com/office/drawing/2014/main" id="{CE31FE3C-586E-46E0-A67F-337D80998EB2}"/>
                  </a:ext>
                </a:extLst>
              </p:cNvPr>
              <p:cNvSpPr/>
              <p:nvPr/>
            </p:nvSpPr>
            <p:spPr>
              <a:xfrm>
                <a:off x="1602700" y="2190616"/>
                <a:ext cx="3600000" cy="3600000"/>
              </a:xfrm>
              <a:prstGeom prst="ellipse">
                <a:avLst/>
              </a:prstGeom>
              <a:noFill/>
              <a:ln w="38100">
                <a:solidFill>
                  <a:srgbClr val="C9CB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cxnSp>
            <p:nvCxnSpPr>
              <p:cNvPr id="435" name="직선 화살표 연결선 434">
                <a:extLst>
                  <a:ext uri="{FF2B5EF4-FFF2-40B4-BE49-F238E27FC236}">
                    <a16:creationId xmlns:a16="http://schemas.microsoft.com/office/drawing/2014/main" id="{49D62C99-3989-4C47-A3EE-4D9D48FE6DA0}"/>
                  </a:ext>
                </a:extLst>
              </p:cNvPr>
              <p:cNvCxnSpPr>
                <a:cxnSpLocks/>
              </p:cNvCxnSpPr>
              <p:nvPr/>
            </p:nvCxnSpPr>
            <p:spPr>
              <a:xfrm rot="14880000" flipV="1">
                <a:off x="2772700" y="2217374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직선 화살표 연결선 435">
                <a:extLst>
                  <a:ext uri="{FF2B5EF4-FFF2-40B4-BE49-F238E27FC236}">
                    <a16:creationId xmlns:a16="http://schemas.microsoft.com/office/drawing/2014/main" id="{2626C0C5-FE1C-4321-BE0B-0D2CB81E4B1C}"/>
                  </a:ext>
                </a:extLst>
              </p:cNvPr>
              <p:cNvCxnSpPr>
                <a:cxnSpLocks/>
              </p:cNvCxnSpPr>
              <p:nvPr/>
            </p:nvCxnSpPr>
            <p:spPr>
              <a:xfrm rot="17580000" flipV="1">
                <a:off x="4032700" y="2218701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직선 화살표 연결선 436">
                <a:extLst>
                  <a:ext uri="{FF2B5EF4-FFF2-40B4-BE49-F238E27FC236}">
                    <a16:creationId xmlns:a16="http://schemas.microsoft.com/office/drawing/2014/main" id="{C2847EE1-B5F2-421E-8ADE-EC3AC4C33758}"/>
                  </a:ext>
                </a:extLst>
              </p:cNvPr>
              <p:cNvCxnSpPr>
                <a:cxnSpLocks/>
              </p:cNvCxnSpPr>
              <p:nvPr/>
            </p:nvCxnSpPr>
            <p:spPr>
              <a:xfrm rot="20280000" flipV="1">
                <a:off x="5088164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직선 화살표 연결선 437">
                <a:extLst>
                  <a:ext uri="{FF2B5EF4-FFF2-40B4-BE49-F238E27FC236}">
                    <a16:creationId xmlns:a16="http://schemas.microsoft.com/office/drawing/2014/main" id="{39951D4A-5479-4F23-AF7D-AA0EA2E147CA}"/>
                  </a:ext>
                </a:extLst>
              </p:cNvPr>
              <p:cNvCxnSpPr>
                <a:cxnSpLocks/>
              </p:cNvCxnSpPr>
              <p:nvPr/>
            </p:nvCxnSpPr>
            <p:spPr>
              <a:xfrm rot="12180000" flipV="1">
                <a:off x="1717133" y="327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직선 화살표 연결선 438">
                <a:extLst>
                  <a:ext uri="{FF2B5EF4-FFF2-40B4-BE49-F238E27FC236}">
                    <a16:creationId xmlns:a16="http://schemas.microsoft.com/office/drawing/2014/main" id="{9F276CCD-3C9A-49DA-B767-BAE2F25F6B5E}"/>
                  </a:ext>
                </a:extLst>
              </p:cNvPr>
              <p:cNvCxnSpPr>
                <a:cxnSpLocks/>
              </p:cNvCxnSpPr>
              <p:nvPr/>
            </p:nvCxnSpPr>
            <p:spPr>
              <a:xfrm rot="9420000" flipV="1">
                <a:off x="1715536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직선 화살표 연결선 439">
                <a:extLst>
                  <a:ext uri="{FF2B5EF4-FFF2-40B4-BE49-F238E27FC236}">
                    <a16:creationId xmlns:a16="http://schemas.microsoft.com/office/drawing/2014/main" id="{85FFE1DD-C6A8-4CAF-A7B7-5F7400C55562}"/>
                  </a:ext>
                </a:extLst>
              </p:cNvPr>
              <p:cNvCxnSpPr>
                <a:cxnSpLocks/>
              </p:cNvCxnSpPr>
              <p:nvPr/>
            </p:nvCxnSpPr>
            <p:spPr>
              <a:xfrm rot="6720000" flipV="1">
                <a:off x="2772700" y="5585397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화살표 연결선 440">
                <a:extLst>
                  <a:ext uri="{FF2B5EF4-FFF2-40B4-BE49-F238E27FC236}">
                    <a16:creationId xmlns:a16="http://schemas.microsoft.com/office/drawing/2014/main" id="{51AFCA71-A832-4BC8-B7BC-993A5A9FAB33}"/>
                  </a:ext>
                </a:extLst>
              </p:cNvPr>
              <p:cNvCxnSpPr>
                <a:cxnSpLocks/>
              </p:cNvCxnSpPr>
              <p:nvPr/>
            </p:nvCxnSpPr>
            <p:spPr>
              <a:xfrm rot="4020000" flipV="1">
                <a:off x="4032700" y="5583019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화살표 연결선 441">
                <a:extLst>
                  <a:ext uri="{FF2B5EF4-FFF2-40B4-BE49-F238E27FC236}">
                    <a16:creationId xmlns:a16="http://schemas.microsoft.com/office/drawing/2014/main" id="{B99E580B-8634-4021-AEB8-7F4DF28F11ED}"/>
                  </a:ext>
                </a:extLst>
              </p:cNvPr>
              <p:cNvCxnSpPr>
                <a:cxnSpLocks/>
              </p:cNvCxnSpPr>
              <p:nvPr/>
            </p:nvCxnSpPr>
            <p:spPr>
              <a:xfrm rot="1320000" flipV="1">
                <a:off x="5085105" y="4530616"/>
                <a:ext cx="0" cy="180000"/>
              </a:xfrm>
              <a:prstGeom prst="straightConnector1">
                <a:avLst/>
              </a:prstGeom>
              <a:ln w="25400">
                <a:solidFill>
                  <a:srgbClr val="C9CBCC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4" name="그룹 423">
              <a:extLst>
                <a:ext uri="{FF2B5EF4-FFF2-40B4-BE49-F238E27FC236}">
                  <a16:creationId xmlns:a16="http://schemas.microsoft.com/office/drawing/2014/main" id="{8EC0E83B-2FB6-486A-85FA-08B47F7F2400}"/>
                </a:ext>
              </a:extLst>
            </p:cNvPr>
            <p:cNvGrpSpPr/>
            <p:nvPr/>
          </p:nvGrpSpPr>
          <p:grpSpPr>
            <a:xfrm>
              <a:off x="-4572606" y="3265088"/>
              <a:ext cx="720000" cy="720000"/>
              <a:chOff x="1242700" y="3630616"/>
              <a:chExt cx="720000" cy="720000"/>
            </a:xfrm>
          </p:grpSpPr>
          <p:sp>
            <p:nvSpPr>
              <p:cNvPr id="431" name="타원 430">
                <a:extLst>
                  <a:ext uri="{FF2B5EF4-FFF2-40B4-BE49-F238E27FC236}">
                    <a16:creationId xmlns:a16="http://schemas.microsoft.com/office/drawing/2014/main" id="{51AB9D01-A4CB-46E8-9A99-94867E269C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2EE656BF-A484-4C7C-A1F1-4F93C8CAA60B}"/>
                  </a:ext>
                </a:extLst>
              </p:cNvPr>
              <p:cNvSpPr/>
              <p:nvPr/>
            </p:nvSpPr>
            <p:spPr>
              <a:xfrm flipH="1">
                <a:off x="16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433" name="직사각형 432">
                <a:extLst>
                  <a:ext uri="{FF2B5EF4-FFF2-40B4-BE49-F238E27FC236}">
                    <a16:creationId xmlns:a16="http://schemas.microsoft.com/office/drawing/2014/main" id="{45275330-F42A-4D37-B3CA-9831316882E6}"/>
                  </a:ext>
                </a:extLst>
              </p:cNvPr>
              <p:cNvSpPr/>
              <p:nvPr/>
            </p:nvSpPr>
            <p:spPr>
              <a:xfrm>
                <a:off x="1354235" y="3882895"/>
                <a:ext cx="496931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15" name="그룹 414">
              <a:extLst>
                <a:ext uri="{FF2B5EF4-FFF2-40B4-BE49-F238E27FC236}">
                  <a16:creationId xmlns:a16="http://schemas.microsoft.com/office/drawing/2014/main" id="{8DC781FF-EBF5-4979-963E-F04577C2B597}"/>
                </a:ext>
              </a:extLst>
            </p:cNvPr>
            <p:cNvGrpSpPr/>
            <p:nvPr/>
          </p:nvGrpSpPr>
          <p:grpSpPr>
            <a:xfrm>
              <a:off x="-4032606" y="2005088"/>
              <a:ext cx="720000" cy="720000"/>
              <a:chOff x="1782700" y="2370616"/>
              <a:chExt cx="720000" cy="720000"/>
            </a:xfrm>
          </p:grpSpPr>
          <p:sp>
            <p:nvSpPr>
              <p:cNvPr id="422" name="타원 421">
                <a:extLst>
                  <a:ext uri="{FF2B5EF4-FFF2-40B4-BE49-F238E27FC236}">
                    <a16:creationId xmlns:a16="http://schemas.microsoft.com/office/drawing/2014/main" id="{3630113D-1E14-46BC-ABF9-C99925912D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8FDB7956-8220-4444-A69C-99147FC2BC08}"/>
                  </a:ext>
                </a:extLst>
              </p:cNvPr>
              <p:cNvSpPr/>
              <p:nvPr/>
            </p:nvSpPr>
            <p:spPr>
              <a:xfrm flipH="1">
                <a:off x="214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406" name="그룹 405">
              <a:extLst>
                <a:ext uri="{FF2B5EF4-FFF2-40B4-BE49-F238E27FC236}">
                  <a16:creationId xmlns:a16="http://schemas.microsoft.com/office/drawing/2014/main" id="{40495045-3FA9-489D-B24A-65C841973831}"/>
                </a:ext>
              </a:extLst>
            </p:cNvPr>
            <p:cNvGrpSpPr/>
            <p:nvPr/>
          </p:nvGrpSpPr>
          <p:grpSpPr>
            <a:xfrm>
              <a:off x="-2772606" y="5065088"/>
              <a:ext cx="720000" cy="720000"/>
              <a:chOff x="3042700" y="5430616"/>
              <a:chExt cx="720000" cy="720000"/>
            </a:xfrm>
          </p:grpSpPr>
          <p:sp>
            <p:nvSpPr>
              <p:cNvPr id="413" name="타원 412">
                <a:extLst>
                  <a:ext uri="{FF2B5EF4-FFF2-40B4-BE49-F238E27FC236}">
                    <a16:creationId xmlns:a16="http://schemas.microsoft.com/office/drawing/2014/main" id="{040CB19F-DB6F-48B0-A314-3962289B9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54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937701B-6ED9-4950-A4DA-36E9681779B2}"/>
                  </a:ext>
                </a:extLst>
              </p:cNvPr>
              <p:cNvSpPr/>
              <p:nvPr/>
            </p:nvSpPr>
            <p:spPr>
              <a:xfrm flipH="1">
                <a:off x="3402700" y="54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397" name="그룹 396">
              <a:extLst>
                <a:ext uri="{FF2B5EF4-FFF2-40B4-BE49-F238E27FC236}">
                  <a16:creationId xmlns:a16="http://schemas.microsoft.com/office/drawing/2014/main" id="{7734E8C9-2B22-425F-ADDF-C5FE1B47B212}"/>
                </a:ext>
              </a:extLst>
            </p:cNvPr>
            <p:cNvGrpSpPr/>
            <p:nvPr/>
          </p:nvGrpSpPr>
          <p:grpSpPr>
            <a:xfrm>
              <a:off x="-2772606" y="1465088"/>
              <a:ext cx="720000" cy="720000"/>
              <a:chOff x="3042700" y="1830616"/>
              <a:chExt cx="720000" cy="720000"/>
            </a:xfrm>
          </p:grpSpPr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C4F31A3A-AF63-4EDD-ABDB-428FD864BE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42700" y="18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6C55A1C4-D654-47B0-A512-614D39B7D7DB}"/>
                  </a:ext>
                </a:extLst>
              </p:cNvPr>
              <p:cNvSpPr/>
              <p:nvPr/>
            </p:nvSpPr>
            <p:spPr>
              <a:xfrm flipH="1">
                <a:off x="3402700" y="18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65" name="그룹 264">
              <a:extLst>
                <a:ext uri="{FF2B5EF4-FFF2-40B4-BE49-F238E27FC236}">
                  <a16:creationId xmlns:a16="http://schemas.microsoft.com/office/drawing/2014/main" id="{90A77F0F-B38D-43C0-A205-03D99A8FFF8F}"/>
                </a:ext>
              </a:extLst>
            </p:cNvPr>
            <p:cNvGrpSpPr/>
            <p:nvPr/>
          </p:nvGrpSpPr>
          <p:grpSpPr>
            <a:xfrm>
              <a:off x="-972606" y="3265088"/>
              <a:ext cx="720000" cy="720000"/>
              <a:chOff x="4842700" y="3630616"/>
              <a:chExt cx="720000" cy="720000"/>
            </a:xfrm>
          </p:grpSpPr>
          <p:sp>
            <p:nvSpPr>
              <p:cNvPr id="394" name="타원 393">
                <a:extLst>
                  <a:ext uri="{FF2B5EF4-FFF2-40B4-BE49-F238E27FC236}">
                    <a16:creationId xmlns:a16="http://schemas.microsoft.com/office/drawing/2014/main" id="{AF3CF7DA-1CAB-43CE-89E5-323C01DF3E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2700" y="363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87238B44-ADDC-47A4-93DE-EF120DB47733}"/>
                  </a:ext>
                </a:extLst>
              </p:cNvPr>
              <p:cNvSpPr/>
              <p:nvPr/>
            </p:nvSpPr>
            <p:spPr>
              <a:xfrm flipH="1">
                <a:off x="5202700" y="363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  <p:sp>
            <p:nvSpPr>
              <p:cNvPr id="396" name="직사각형 395">
                <a:extLst>
                  <a:ext uri="{FF2B5EF4-FFF2-40B4-BE49-F238E27FC236}">
                    <a16:creationId xmlns:a16="http://schemas.microsoft.com/office/drawing/2014/main" id="{B57546DC-C1B2-470F-B9D7-791E3AD123B5}"/>
                  </a:ext>
                </a:extLst>
              </p:cNvPr>
              <p:cNvSpPr/>
              <p:nvPr/>
            </p:nvSpPr>
            <p:spPr>
              <a:xfrm>
                <a:off x="4954235" y="3882895"/>
                <a:ext cx="496931" cy="215444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Moon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98DC3668-85F4-4E5B-A16F-0C4938D44CD0}"/>
                </a:ext>
              </a:extLst>
            </p:cNvPr>
            <p:cNvGrpSpPr/>
            <p:nvPr/>
          </p:nvGrpSpPr>
          <p:grpSpPr>
            <a:xfrm>
              <a:off x="-1512606" y="4525088"/>
              <a:ext cx="720000" cy="720000"/>
              <a:chOff x="4302700" y="4890616"/>
              <a:chExt cx="720000" cy="720000"/>
            </a:xfrm>
          </p:grpSpPr>
          <p:sp>
            <p:nvSpPr>
              <p:cNvPr id="263" name="타원 262">
                <a:extLst>
                  <a:ext uri="{FF2B5EF4-FFF2-40B4-BE49-F238E27FC236}">
                    <a16:creationId xmlns:a16="http://schemas.microsoft.com/office/drawing/2014/main" id="{999C2F55-E3DC-4C8E-AB4C-687777C03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FF695E3C-137A-4C60-9758-B8F03BD46CC1}"/>
                  </a:ext>
                </a:extLst>
              </p:cNvPr>
              <p:cNvSpPr/>
              <p:nvPr/>
            </p:nvSpPr>
            <p:spPr>
              <a:xfrm flipH="1">
                <a:off x="466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id="{FFAC93B5-659F-4B15-9976-3EAE8EB4F6CC}"/>
                </a:ext>
              </a:extLst>
            </p:cNvPr>
            <p:cNvGrpSpPr/>
            <p:nvPr/>
          </p:nvGrpSpPr>
          <p:grpSpPr>
            <a:xfrm>
              <a:off x="-1512606" y="2005088"/>
              <a:ext cx="720000" cy="720000"/>
              <a:chOff x="4302700" y="2370616"/>
              <a:chExt cx="720000" cy="720000"/>
            </a:xfrm>
          </p:grpSpPr>
          <p:sp>
            <p:nvSpPr>
              <p:cNvPr id="254" name="타원 253">
                <a:extLst>
                  <a:ext uri="{FF2B5EF4-FFF2-40B4-BE49-F238E27FC236}">
                    <a16:creationId xmlns:a16="http://schemas.microsoft.com/office/drawing/2014/main" id="{4567CCD5-AB05-41F9-9E10-3881F7C49A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2700" y="237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5966C2CE-4182-4B93-9A6E-0FB8ED371040}"/>
                  </a:ext>
                </a:extLst>
              </p:cNvPr>
              <p:cNvSpPr/>
              <p:nvPr/>
            </p:nvSpPr>
            <p:spPr>
              <a:xfrm flipH="1">
                <a:off x="4662700" y="237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ED4FBCCC-683B-482E-85BB-442DF90BDECB}"/>
                </a:ext>
              </a:extLst>
            </p:cNvPr>
            <p:cNvGrpSpPr/>
            <p:nvPr/>
          </p:nvGrpSpPr>
          <p:grpSpPr>
            <a:xfrm>
              <a:off x="-4032606" y="4525088"/>
              <a:ext cx="720000" cy="720000"/>
              <a:chOff x="1782700" y="4890616"/>
              <a:chExt cx="720000" cy="720000"/>
            </a:xfrm>
          </p:grpSpPr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A7FB9293-97A5-4524-BA9F-559112F541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4890616"/>
                <a:ext cx="720000" cy="720000"/>
              </a:xfrm>
              <a:prstGeom prst="ellipse">
                <a:avLst/>
              </a:prstGeom>
              <a:solidFill>
                <a:srgbClr val="C9CB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87CBECA8-0C16-4B2A-BA37-4FEA49278697}"/>
                  </a:ext>
                </a:extLst>
              </p:cNvPr>
              <p:cNvSpPr/>
              <p:nvPr/>
            </p:nvSpPr>
            <p:spPr>
              <a:xfrm flipH="1">
                <a:off x="2142700" y="4890616"/>
                <a:ext cx="360000" cy="720000"/>
              </a:xfrm>
              <a:custGeom>
                <a:avLst/>
                <a:gdLst>
                  <a:gd name="connsiteX0" fmla="*/ 360000 w 360000"/>
                  <a:gd name="connsiteY0" fmla="*/ 0 h 720000"/>
                  <a:gd name="connsiteX1" fmla="*/ 360000 w 360000"/>
                  <a:gd name="connsiteY1" fmla="*/ 720000 h 720000"/>
                  <a:gd name="connsiteX2" fmla="*/ 0 w 360000"/>
                  <a:gd name="connsiteY2" fmla="*/ 360000 h 720000"/>
                  <a:gd name="connsiteX3" fmla="*/ 360000 w 360000"/>
                  <a:gd name="connsiteY3" fmla="*/ 0 h 7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000" h="720000">
                    <a:moveTo>
                      <a:pt x="360000" y="0"/>
                    </a:moveTo>
                    <a:lnTo>
                      <a:pt x="360000" y="720000"/>
                    </a:lnTo>
                    <a:cubicBezTo>
                      <a:pt x="161177" y="720000"/>
                      <a:pt x="0" y="558823"/>
                      <a:pt x="0" y="360000"/>
                    </a:cubicBezTo>
                    <a:cubicBezTo>
                      <a:pt x="0" y="161177"/>
                      <a:pt x="161177" y="0"/>
                      <a:pt x="360000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2835A6-E2DD-425D-8A94-0E6452584CE6}"/>
              </a:ext>
            </a:extLst>
          </p:cNvPr>
          <p:cNvGrpSpPr/>
          <p:nvPr/>
        </p:nvGrpSpPr>
        <p:grpSpPr>
          <a:xfrm>
            <a:off x="5651343" y="1636256"/>
            <a:ext cx="4826772" cy="4294219"/>
            <a:chOff x="5651343" y="1636256"/>
            <a:chExt cx="4826772" cy="4294219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3B903606-B6B8-4C0B-AD46-4DC973FCE8AB}"/>
                </a:ext>
              </a:extLst>
            </p:cNvPr>
            <p:cNvGrpSpPr/>
            <p:nvPr/>
          </p:nvGrpSpPr>
          <p:grpSpPr>
            <a:xfrm>
              <a:off x="6189728" y="4672864"/>
              <a:ext cx="253513" cy="732267"/>
              <a:chOff x="3424030" y="4708389"/>
              <a:chExt cx="253513" cy="732267"/>
            </a:xfrm>
          </p:grpSpPr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3E774E53-3049-40C7-872D-EFD1A086B759}"/>
                  </a:ext>
                </a:extLst>
              </p:cNvPr>
              <p:cNvCxnSpPr/>
              <p:nvPr/>
            </p:nvCxnSpPr>
            <p:spPr>
              <a:xfrm>
                <a:off x="3677543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945F91BB-41B3-42CB-A3C6-35CAAF7601A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9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E8D9659F-3787-408A-B85B-70A8B2A3FA1C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9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36C455A2-0641-437E-98F8-2CA7160373D7}"/>
                  </a:ext>
                </a:extLst>
              </p:cNvPr>
              <p:cNvSpPr txBox="1"/>
              <p:nvPr/>
            </p:nvSpPr>
            <p:spPr>
              <a:xfrm>
                <a:off x="3445672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7F27A86-055D-4259-9FA5-4BBD9E6936FB}"/>
                  </a:ext>
                </a:extLst>
              </p:cNvPr>
              <p:cNvSpPr txBox="1"/>
              <p:nvPr/>
            </p:nvSpPr>
            <p:spPr>
              <a:xfrm>
                <a:off x="3424030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C72FFE3F-1F93-48CF-BF8B-B640A68F1E98}"/>
                </a:ext>
              </a:extLst>
            </p:cNvPr>
            <p:cNvGrpSpPr/>
            <p:nvPr/>
          </p:nvGrpSpPr>
          <p:grpSpPr>
            <a:xfrm>
              <a:off x="6189612" y="2177712"/>
              <a:ext cx="253513" cy="732267"/>
              <a:chOff x="3423914" y="2213237"/>
              <a:chExt cx="253513" cy="732267"/>
            </a:xfrm>
          </p:grpSpPr>
          <p:cxnSp>
            <p:nvCxnSpPr>
              <p:cNvPr id="362" name="직선 연결선 361">
                <a:extLst>
                  <a:ext uri="{FF2B5EF4-FFF2-40B4-BE49-F238E27FC236}">
                    <a16:creationId xmlns:a16="http://schemas.microsoft.com/office/drawing/2014/main" id="{2BB780A3-141D-4F50-B3E1-E1FE7FF4C2B9}"/>
                  </a:ext>
                </a:extLst>
              </p:cNvPr>
              <p:cNvCxnSpPr/>
              <p:nvPr/>
            </p:nvCxnSpPr>
            <p:spPr>
              <a:xfrm>
                <a:off x="3677427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직선 연결선 362">
                <a:extLst>
                  <a:ext uri="{FF2B5EF4-FFF2-40B4-BE49-F238E27FC236}">
                    <a16:creationId xmlns:a16="http://schemas.microsoft.com/office/drawing/2014/main" id="{D2D3462D-4E92-4F97-917A-4F2A23A9DD1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630839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직선 연결선 363">
                <a:extLst>
                  <a:ext uri="{FF2B5EF4-FFF2-40B4-BE49-F238E27FC236}">
                    <a16:creationId xmlns:a16="http://schemas.microsoft.com/office/drawing/2014/main" id="{6D54CF95-783B-4857-B97D-59A47A3C6C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630839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79A965E2-481E-4762-AE43-57B0CF4CD9E9}"/>
                  </a:ext>
                </a:extLst>
              </p:cNvPr>
              <p:cNvSpPr txBox="1"/>
              <p:nvPr/>
            </p:nvSpPr>
            <p:spPr>
              <a:xfrm>
                <a:off x="3445556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1259920A-12A5-43EB-87B6-FD261DDA5BBC}"/>
                  </a:ext>
                </a:extLst>
              </p:cNvPr>
              <p:cNvSpPr txBox="1"/>
              <p:nvPr/>
            </p:nvSpPr>
            <p:spPr>
              <a:xfrm>
                <a:off x="3423914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F4E8EAAB-C7F5-4335-9790-52D8DB804E91}"/>
                </a:ext>
              </a:extLst>
            </p:cNvPr>
            <p:cNvGrpSpPr/>
            <p:nvPr/>
          </p:nvGrpSpPr>
          <p:grpSpPr>
            <a:xfrm>
              <a:off x="7458422" y="5198208"/>
              <a:ext cx="253513" cy="732267"/>
              <a:chOff x="4692724" y="5233733"/>
              <a:chExt cx="253513" cy="732267"/>
            </a:xfrm>
          </p:grpSpPr>
          <p:cxnSp>
            <p:nvCxnSpPr>
              <p:cNvPr id="357" name="직선 연결선 356">
                <a:extLst>
                  <a:ext uri="{FF2B5EF4-FFF2-40B4-BE49-F238E27FC236}">
                    <a16:creationId xmlns:a16="http://schemas.microsoft.com/office/drawing/2014/main" id="{9185E9A6-4929-4338-BF53-29FF8F90F2CA}"/>
                  </a:ext>
                </a:extLst>
              </p:cNvPr>
              <p:cNvCxnSpPr/>
              <p:nvPr/>
            </p:nvCxnSpPr>
            <p:spPr>
              <a:xfrm>
                <a:off x="4946237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>
                <a:extLst>
                  <a:ext uri="{FF2B5EF4-FFF2-40B4-BE49-F238E27FC236}">
                    <a16:creationId xmlns:a16="http://schemas.microsoft.com/office/drawing/2014/main" id="{37F13ABF-AAFA-4411-9CE4-4241A9B2CC37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649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>
                <a:extLst>
                  <a:ext uri="{FF2B5EF4-FFF2-40B4-BE49-F238E27FC236}">
                    <a16:creationId xmlns:a16="http://schemas.microsoft.com/office/drawing/2014/main" id="{97A63560-2421-40EC-AA14-F1F5B0344C9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649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5962A79A-8E5D-46E0-A1EA-BA2BD81D8BF7}"/>
                  </a:ext>
                </a:extLst>
              </p:cNvPr>
              <p:cNvSpPr txBox="1"/>
              <p:nvPr/>
            </p:nvSpPr>
            <p:spPr>
              <a:xfrm>
                <a:off x="4714366" y="5693667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F2ADC16E-E33E-4ACD-B42C-4C4D15F1180A}"/>
                  </a:ext>
                </a:extLst>
              </p:cNvPr>
              <p:cNvSpPr txBox="1"/>
              <p:nvPr/>
            </p:nvSpPr>
            <p:spPr>
              <a:xfrm>
                <a:off x="4692724" y="532140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4" name="그룹 273">
              <a:extLst>
                <a:ext uri="{FF2B5EF4-FFF2-40B4-BE49-F238E27FC236}">
                  <a16:creationId xmlns:a16="http://schemas.microsoft.com/office/drawing/2014/main" id="{41124B8B-C68D-40A2-94BE-24D4CAC97998}"/>
                </a:ext>
              </a:extLst>
            </p:cNvPr>
            <p:cNvGrpSpPr/>
            <p:nvPr/>
          </p:nvGrpSpPr>
          <p:grpSpPr>
            <a:xfrm>
              <a:off x="7458306" y="1636256"/>
              <a:ext cx="253513" cy="732267"/>
              <a:chOff x="4692608" y="1671781"/>
              <a:chExt cx="253513" cy="732267"/>
            </a:xfrm>
          </p:grpSpPr>
          <p:cxnSp>
            <p:nvCxnSpPr>
              <p:cNvPr id="352" name="직선 연결선 351">
                <a:extLst>
                  <a:ext uri="{FF2B5EF4-FFF2-40B4-BE49-F238E27FC236}">
                    <a16:creationId xmlns:a16="http://schemas.microsoft.com/office/drawing/2014/main" id="{AF1794C2-4EF2-4CF5-BA40-4585CD2A2AE0}"/>
                  </a:ext>
                </a:extLst>
              </p:cNvPr>
              <p:cNvCxnSpPr/>
              <p:nvPr/>
            </p:nvCxnSpPr>
            <p:spPr>
              <a:xfrm>
                <a:off x="4946121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직선 연결선 352">
                <a:extLst>
                  <a:ext uri="{FF2B5EF4-FFF2-40B4-BE49-F238E27FC236}">
                    <a16:creationId xmlns:a16="http://schemas.microsoft.com/office/drawing/2014/main" id="{2792A121-C24B-44F7-8CD2-24E61DC033E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4899533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직선 연결선 353">
                <a:extLst>
                  <a:ext uri="{FF2B5EF4-FFF2-40B4-BE49-F238E27FC236}">
                    <a16:creationId xmlns:a16="http://schemas.microsoft.com/office/drawing/2014/main" id="{16B4D280-D6CC-4CBD-924B-0D9B09EC748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4899533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8FD9DA64-38EA-4B0F-A80D-659897AB5597}"/>
                  </a:ext>
                </a:extLst>
              </p:cNvPr>
              <p:cNvSpPr txBox="1"/>
              <p:nvPr/>
            </p:nvSpPr>
            <p:spPr>
              <a:xfrm>
                <a:off x="4714250" y="2131715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76DFA1A5-F51E-4A7E-8FF9-A7003C4271C7}"/>
                  </a:ext>
                </a:extLst>
              </p:cNvPr>
              <p:cNvSpPr txBox="1"/>
              <p:nvPr/>
            </p:nvSpPr>
            <p:spPr>
              <a:xfrm>
                <a:off x="4692608" y="1759448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9" name="그룹 278">
              <a:extLst>
                <a:ext uri="{FF2B5EF4-FFF2-40B4-BE49-F238E27FC236}">
                  <a16:creationId xmlns:a16="http://schemas.microsoft.com/office/drawing/2014/main" id="{0133B008-F43B-4AED-98EE-98FBA6182C65}"/>
                </a:ext>
              </a:extLst>
            </p:cNvPr>
            <p:cNvGrpSpPr/>
            <p:nvPr/>
          </p:nvGrpSpPr>
          <p:grpSpPr>
            <a:xfrm>
              <a:off x="9253046" y="3416442"/>
              <a:ext cx="253513" cy="732267"/>
              <a:chOff x="6487348" y="3451967"/>
              <a:chExt cx="253513" cy="732267"/>
            </a:xfrm>
          </p:grpSpPr>
          <p:cxnSp>
            <p:nvCxnSpPr>
              <p:cNvPr id="347" name="직선 연결선 346">
                <a:extLst>
                  <a:ext uri="{FF2B5EF4-FFF2-40B4-BE49-F238E27FC236}">
                    <a16:creationId xmlns:a16="http://schemas.microsoft.com/office/drawing/2014/main" id="{5673671F-F593-4F6B-A02D-409A174B2B58}"/>
                  </a:ext>
                </a:extLst>
              </p:cNvPr>
              <p:cNvCxnSpPr/>
              <p:nvPr/>
            </p:nvCxnSpPr>
            <p:spPr>
              <a:xfrm>
                <a:off x="6740861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 347">
                <a:extLst>
                  <a:ext uri="{FF2B5EF4-FFF2-40B4-BE49-F238E27FC236}">
                    <a16:creationId xmlns:a16="http://schemas.microsoft.com/office/drawing/2014/main" id="{CAD3DB2F-3F67-47EC-81A5-490B8EFEF90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694273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 348">
                <a:extLst>
                  <a:ext uri="{FF2B5EF4-FFF2-40B4-BE49-F238E27FC236}">
                    <a16:creationId xmlns:a16="http://schemas.microsoft.com/office/drawing/2014/main" id="{63D0AD6E-64B3-4F1C-9D91-3C555B34C86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694273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AB043B9C-6C67-4625-9C91-143B7D84A65D}"/>
                  </a:ext>
                </a:extLst>
              </p:cNvPr>
              <p:cNvSpPr txBox="1"/>
              <p:nvPr/>
            </p:nvSpPr>
            <p:spPr>
              <a:xfrm>
                <a:off x="6508990" y="391190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4CC5A98-71C5-4FD0-A8AF-4D23716F3266}"/>
                  </a:ext>
                </a:extLst>
              </p:cNvPr>
              <p:cNvSpPr txBox="1"/>
              <p:nvPr/>
            </p:nvSpPr>
            <p:spPr>
              <a:xfrm>
                <a:off x="6487348" y="353963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C7F4947B-BC20-4C75-8E31-6112C097058E}"/>
                </a:ext>
              </a:extLst>
            </p:cNvPr>
            <p:cNvGrpSpPr/>
            <p:nvPr/>
          </p:nvGrpSpPr>
          <p:grpSpPr>
            <a:xfrm>
              <a:off x="8715480" y="4672864"/>
              <a:ext cx="253513" cy="732267"/>
              <a:chOff x="5949782" y="4708389"/>
              <a:chExt cx="253513" cy="732267"/>
            </a:xfrm>
          </p:grpSpPr>
          <p:cxnSp>
            <p:nvCxnSpPr>
              <p:cNvPr id="342" name="직선 연결선 341">
                <a:extLst>
                  <a:ext uri="{FF2B5EF4-FFF2-40B4-BE49-F238E27FC236}">
                    <a16:creationId xmlns:a16="http://schemas.microsoft.com/office/drawing/2014/main" id="{E06D3075-4534-4000-8009-15332E57FB70}"/>
                  </a:ext>
                </a:extLst>
              </p:cNvPr>
              <p:cNvCxnSpPr/>
              <p:nvPr/>
            </p:nvCxnSpPr>
            <p:spPr>
              <a:xfrm>
                <a:off x="6203295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 342">
                <a:extLst>
                  <a:ext uri="{FF2B5EF4-FFF2-40B4-BE49-F238E27FC236}">
                    <a16:creationId xmlns:a16="http://schemas.microsoft.com/office/drawing/2014/main" id="{016608D4-5787-46F0-8F80-0EE1E5995643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 343">
                <a:extLst>
                  <a:ext uri="{FF2B5EF4-FFF2-40B4-BE49-F238E27FC236}">
                    <a16:creationId xmlns:a16="http://schemas.microsoft.com/office/drawing/2014/main" id="{D02FBB91-BCAF-4B1F-A5AF-5E60AF97ACA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3414BD03-AE4C-49BA-B3C7-DF7A41A25B3B}"/>
                  </a:ext>
                </a:extLst>
              </p:cNvPr>
              <p:cNvSpPr txBox="1"/>
              <p:nvPr/>
            </p:nvSpPr>
            <p:spPr>
              <a:xfrm>
                <a:off x="5971424" y="51683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F384C21F-DF5C-467F-A7B4-A7A746C92558}"/>
                  </a:ext>
                </a:extLst>
              </p:cNvPr>
              <p:cNvSpPr txBox="1"/>
              <p:nvPr/>
            </p:nvSpPr>
            <p:spPr>
              <a:xfrm>
                <a:off x="5949782" y="4796056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0F249528-3EC7-4171-BFF7-781E58DBFBA7}"/>
                </a:ext>
              </a:extLst>
            </p:cNvPr>
            <p:cNvGrpSpPr/>
            <p:nvPr/>
          </p:nvGrpSpPr>
          <p:grpSpPr>
            <a:xfrm>
              <a:off x="8715480" y="2177712"/>
              <a:ext cx="253513" cy="732267"/>
              <a:chOff x="5949782" y="2213237"/>
              <a:chExt cx="253513" cy="732267"/>
            </a:xfrm>
          </p:grpSpPr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0D8DFF15-A8BD-4C7B-A5FE-6A4D8B807FCB}"/>
                  </a:ext>
                </a:extLst>
              </p:cNvPr>
              <p:cNvCxnSpPr/>
              <p:nvPr/>
            </p:nvCxnSpPr>
            <p:spPr>
              <a:xfrm>
                <a:off x="6203295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 337">
                <a:extLst>
                  <a:ext uri="{FF2B5EF4-FFF2-40B4-BE49-F238E27FC236}">
                    <a16:creationId xmlns:a16="http://schemas.microsoft.com/office/drawing/2014/main" id="{708FBE5F-9627-4D1B-BB15-A62C898D1516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156707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 338">
                <a:extLst>
                  <a:ext uri="{FF2B5EF4-FFF2-40B4-BE49-F238E27FC236}">
                    <a16:creationId xmlns:a16="http://schemas.microsoft.com/office/drawing/2014/main" id="{54363B13-76F8-4FBF-B1A9-6CCF12E0EC7D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6156707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0" name="TextBox 339">
                <a:extLst>
                  <a:ext uri="{FF2B5EF4-FFF2-40B4-BE49-F238E27FC236}">
                    <a16:creationId xmlns:a16="http://schemas.microsoft.com/office/drawing/2014/main" id="{07644898-B39B-4D7A-AF3A-F29AA5B444AA}"/>
                  </a:ext>
                </a:extLst>
              </p:cNvPr>
              <p:cNvSpPr txBox="1"/>
              <p:nvPr/>
            </p:nvSpPr>
            <p:spPr>
              <a:xfrm>
                <a:off x="5971424" y="2673171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9DF72EE7-A8B5-4F47-8C48-E2A311572CF2}"/>
                  </a:ext>
                </a:extLst>
              </p:cNvPr>
              <p:cNvSpPr txBox="1"/>
              <p:nvPr/>
            </p:nvSpPr>
            <p:spPr>
              <a:xfrm>
                <a:off x="5949782" y="2300904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64FF745C-3E87-422C-B4E3-B4F612FF05ED}"/>
                </a:ext>
              </a:extLst>
            </p:cNvPr>
            <p:cNvGrpSpPr/>
            <p:nvPr/>
          </p:nvGrpSpPr>
          <p:grpSpPr>
            <a:xfrm>
              <a:off x="10224601" y="3416442"/>
              <a:ext cx="253514" cy="732267"/>
              <a:chOff x="7458903" y="3451967"/>
              <a:chExt cx="253514" cy="732267"/>
            </a:xfrm>
          </p:grpSpPr>
          <p:cxnSp>
            <p:nvCxnSpPr>
              <p:cNvPr id="332" name="직선 연결선 331">
                <a:extLst>
                  <a:ext uri="{FF2B5EF4-FFF2-40B4-BE49-F238E27FC236}">
                    <a16:creationId xmlns:a16="http://schemas.microsoft.com/office/drawing/2014/main" id="{9281045B-A737-4314-AEA2-84A5DA8925E8}"/>
                  </a:ext>
                </a:extLst>
              </p:cNvPr>
              <p:cNvCxnSpPr/>
              <p:nvPr/>
            </p:nvCxnSpPr>
            <p:spPr>
              <a:xfrm flipH="1">
                <a:off x="7458903" y="345810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 332">
                <a:extLst>
                  <a:ext uri="{FF2B5EF4-FFF2-40B4-BE49-F238E27FC236}">
                    <a16:creationId xmlns:a16="http://schemas.microsoft.com/office/drawing/2014/main" id="{CD19648F-2548-401F-B4F9-BA715D34FB21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7505491" y="382423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 333">
                <a:extLst>
                  <a:ext uri="{FF2B5EF4-FFF2-40B4-BE49-F238E27FC236}">
                    <a16:creationId xmlns:a16="http://schemas.microsoft.com/office/drawing/2014/main" id="{77106A2F-6872-48F0-B6DC-D2069F030CCD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7505491" y="345196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4C74DDA0-0B2C-435C-83D0-17ACFEA4027F}"/>
                  </a:ext>
                </a:extLst>
              </p:cNvPr>
              <p:cNvSpPr txBox="1"/>
              <p:nvPr/>
            </p:nvSpPr>
            <p:spPr>
              <a:xfrm flipH="1">
                <a:off x="7566544" y="391190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3790F4FB-3D99-4269-AF80-81102461CDED}"/>
                  </a:ext>
                </a:extLst>
              </p:cNvPr>
              <p:cNvSpPr txBox="1"/>
              <p:nvPr/>
            </p:nvSpPr>
            <p:spPr>
              <a:xfrm flipH="1">
                <a:off x="7588182" y="353963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7F80E0CB-F59F-47B7-951E-B0EAB49214BA}"/>
                </a:ext>
              </a:extLst>
            </p:cNvPr>
            <p:cNvGrpSpPr/>
            <p:nvPr/>
          </p:nvGrpSpPr>
          <p:grpSpPr>
            <a:xfrm>
              <a:off x="9689740" y="4672864"/>
              <a:ext cx="253514" cy="732267"/>
              <a:chOff x="6933567" y="4708389"/>
              <a:chExt cx="253514" cy="732267"/>
            </a:xfrm>
          </p:grpSpPr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B7727FCA-A4DE-4491-9A4F-BD6D1F825780}"/>
                  </a:ext>
                </a:extLst>
              </p:cNvPr>
              <p:cNvCxnSpPr/>
              <p:nvPr/>
            </p:nvCxnSpPr>
            <p:spPr>
              <a:xfrm flipH="1">
                <a:off x="6933567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70EFD301-4147-4F4E-A6A4-D54AABF12998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155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F464ACB7-18BC-4295-BEF3-FD24DCEF0759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155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C92BE404-0799-4C00-8909-3B2725CF7242}"/>
                  </a:ext>
                </a:extLst>
              </p:cNvPr>
              <p:cNvSpPr txBox="1"/>
              <p:nvPr/>
            </p:nvSpPr>
            <p:spPr>
              <a:xfrm flipH="1">
                <a:off x="7041208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82E483AE-AB9F-4462-99F5-CF46403E9DDE}"/>
                  </a:ext>
                </a:extLst>
              </p:cNvPr>
              <p:cNvSpPr txBox="1"/>
              <p:nvPr/>
            </p:nvSpPr>
            <p:spPr>
              <a:xfrm flipH="1">
                <a:off x="7062846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id="{22C4F2D3-41DF-43D2-82B3-754BD0E7AD36}"/>
                </a:ext>
              </a:extLst>
            </p:cNvPr>
            <p:cNvGrpSpPr/>
            <p:nvPr/>
          </p:nvGrpSpPr>
          <p:grpSpPr>
            <a:xfrm>
              <a:off x="9689856" y="2177712"/>
              <a:ext cx="253514" cy="732267"/>
              <a:chOff x="6933683" y="2213237"/>
              <a:chExt cx="253514" cy="732267"/>
            </a:xfrm>
          </p:grpSpPr>
          <p:cxnSp>
            <p:nvCxnSpPr>
              <p:cNvPr id="322" name="직선 연결선 321">
                <a:extLst>
                  <a:ext uri="{FF2B5EF4-FFF2-40B4-BE49-F238E27FC236}">
                    <a16:creationId xmlns:a16="http://schemas.microsoft.com/office/drawing/2014/main" id="{8CDFA4B6-D49C-4B4E-BED7-346291643BD2}"/>
                  </a:ext>
                </a:extLst>
              </p:cNvPr>
              <p:cNvCxnSpPr/>
              <p:nvPr/>
            </p:nvCxnSpPr>
            <p:spPr>
              <a:xfrm flipH="1">
                <a:off x="6933683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 322">
                <a:extLst>
                  <a:ext uri="{FF2B5EF4-FFF2-40B4-BE49-F238E27FC236}">
                    <a16:creationId xmlns:a16="http://schemas.microsoft.com/office/drawing/2014/main" id="{E4675F91-8F97-4356-BF14-557F54C6B22E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6980271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060B1108-BE8D-432D-83E8-2260058FBF2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6980271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5E78CADD-7DF1-4D01-A5E4-524CF72AEAF6}"/>
                  </a:ext>
                </a:extLst>
              </p:cNvPr>
              <p:cNvSpPr txBox="1"/>
              <p:nvPr/>
            </p:nvSpPr>
            <p:spPr>
              <a:xfrm flipH="1">
                <a:off x="7041324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0EEAC0F6-B33F-47D1-9F89-D1672DD7DB20}"/>
                  </a:ext>
                </a:extLst>
              </p:cNvPr>
              <p:cNvSpPr txBox="1"/>
              <p:nvPr/>
            </p:nvSpPr>
            <p:spPr>
              <a:xfrm flipH="1">
                <a:off x="7062962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5" name="그룹 284">
              <a:extLst>
                <a:ext uri="{FF2B5EF4-FFF2-40B4-BE49-F238E27FC236}">
                  <a16:creationId xmlns:a16="http://schemas.microsoft.com/office/drawing/2014/main" id="{330036B1-E310-489C-8644-B9AC2F53396B}"/>
                </a:ext>
              </a:extLst>
            </p:cNvPr>
            <p:cNvGrpSpPr/>
            <p:nvPr/>
          </p:nvGrpSpPr>
          <p:grpSpPr>
            <a:xfrm>
              <a:off x="8430570" y="5198208"/>
              <a:ext cx="253514" cy="732267"/>
              <a:chOff x="5664872" y="5233733"/>
              <a:chExt cx="253514" cy="732267"/>
            </a:xfrm>
          </p:grpSpPr>
          <p:cxnSp>
            <p:nvCxnSpPr>
              <p:cNvPr id="317" name="직선 연결선 316">
                <a:extLst>
                  <a:ext uri="{FF2B5EF4-FFF2-40B4-BE49-F238E27FC236}">
                    <a16:creationId xmlns:a16="http://schemas.microsoft.com/office/drawing/2014/main" id="{92903329-07C5-4A03-8328-BD03BF3B1122}"/>
                  </a:ext>
                </a:extLst>
              </p:cNvPr>
              <p:cNvCxnSpPr/>
              <p:nvPr/>
            </p:nvCxnSpPr>
            <p:spPr>
              <a:xfrm flipH="1">
                <a:off x="5664872" y="5239866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 317">
                <a:extLst>
                  <a:ext uri="{FF2B5EF4-FFF2-40B4-BE49-F238E27FC236}">
                    <a16:creationId xmlns:a16="http://schemas.microsoft.com/office/drawing/2014/main" id="{ABEA71A3-242D-4BBC-87EF-77525778AB55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460" y="5606000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 318">
                <a:extLst>
                  <a:ext uri="{FF2B5EF4-FFF2-40B4-BE49-F238E27FC236}">
                    <a16:creationId xmlns:a16="http://schemas.microsoft.com/office/drawing/2014/main" id="{19BD0559-60D9-4785-824B-19212AA08A02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460" y="523373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951AA7BF-F70C-45D9-BD53-9A9993BA7BB2}"/>
                  </a:ext>
                </a:extLst>
              </p:cNvPr>
              <p:cNvSpPr txBox="1"/>
              <p:nvPr/>
            </p:nvSpPr>
            <p:spPr>
              <a:xfrm flipH="1">
                <a:off x="5772513" y="5693667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89552AC-FD84-42C4-8402-D5319203AC5D}"/>
                  </a:ext>
                </a:extLst>
              </p:cNvPr>
              <p:cNvSpPr txBox="1"/>
              <p:nvPr/>
            </p:nvSpPr>
            <p:spPr>
              <a:xfrm flipH="1">
                <a:off x="5794151" y="532140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id="{6E980A82-6166-42F7-A0F7-DEA48883AA32}"/>
                </a:ext>
              </a:extLst>
            </p:cNvPr>
            <p:cNvGrpSpPr/>
            <p:nvPr/>
          </p:nvGrpSpPr>
          <p:grpSpPr>
            <a:xfrm>
              <a:off x="8430686" y="1636256"/>
              <a:ext cx="253514" cy="732267"/>
              <a:chOff x="5664988" y="1671781"/>
              <a:chExt cx="253514" cy="732267"/>
            </a:xfrm>
          </p:grpSpPr>
          <p:cxnSp>
            <p:nvCxnSpPr>
              <p:cNvPr id="312" name="직선 연결선 311">
                <a:extLst>
                  <a:ext uri="{FF2B5EF4-FFF2-40B4-BE49-F238E27FC236}">
                    <a16:creationId xmlns:a16="http://schemas.microsoft.com/office/drawing/2014/main" id="{8EA333D8-0372-478F-A053-C069EFF170A7}"/>
                  </a:ext>
                </a:extLst>
              </p:cNvPr>
              <p:cNvCxnSpPr/>
              <p:nvPr/>
            </p:nvCxnSpPr>
            <p:spPr>
              <a:xfrm flipH="1">
                <a:off x="5664988" y="1677914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>
                <a:extLst>
                  <a:ext uri="{FF2B5EF4-FFF2-40B4-BE49-F238E27FC236}">
                    <a16:creationId xmlns:a16="http://schemas.microsoft.com/office/drawing/2014/main" id="{E99E2EBE-82AE-4700-8DBE-86043435E24A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5711576" y="2044048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>
                <a:extLst>
                  <a:ext uri="{FF2B5EF4-FFF2-40B4-BE49-F238E27FC236}">
                    <a16:creationId xmlns:a16="http://schemas.microsoft.com/office/drawing/2014/main" id="{EEB0EF78-153A-41F5-B88A-C763D2FEB361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5711576" y="1671781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48781008-5D71-43E6-99E3-AD91E54CF041}"/>
                  </a:ext>
                </a:extLst>
              </p:cNvPr>
              <p:cNvSpPr txBox="1"/>
              <p:nvPr/>
            </p:nvSpPr>
            <p:spPr>
              <a:xfrm flipH="1">
                <a:off x="5772629" y="2131715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994F901B-19A2-4399-B360-2A012D78468E}"/>
                  </a:ext>
                </a:extLst>
              </p:cNvPr>
              <p:cNvSpPr txBox="1"/>
              <p:nvPr/>
            </p:nvSpPr>
            <p:spPr>
              <a:xfrm flipH="1">
                <a:off x="5794267" y="1759448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B45C207-B496-4B20-B52E-B579FCFFD49B}"/>
                </a:ext>
              </a:extLst>
            </p:cNvPr>
            <p:cNvGrpSpPr/>
            <p:nvPr/>
          </p:nvGrpSpPr>
          <p:grpSpPr>
            <a:xfrm>
              <a:off x="7173512" y="4672864"/>
              <a:ext cx="253514" cy="732267"/>
              <a:chOff x="4407814" y="4708389"/>
              <a:chExt cx="253514" cy="732267"/>
            </a:xfrm>
          </p:grpSpPr>
          <p:cxnSp>
            <p:nvCxnSpPr>
              <p:cNvPr id="307" name="직선 연결선 306">
                <a:extLst>
                  <a:ext uri="{FF2B5EF4-FFF2-40B4-BE49-F238E27FC236}">
                    <a16:creationId xmlns:a16="http://schemas.microsoft.com/office/drawing/2014/main" id="{796CCB3C-B5A7-4BF9-AF66-866621F74E0E}"/>
                  </a:ext>
                </a:extLst>
              </p:cNvPr>
              <p:cNvCxnSpPr/>
              <p:nvPr/>
            </p:nvCxnSpPr>
            <p:spPr>
              <a:xfrm flipH="1">
                <a:off x="4407814" y="4714522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>
                <a:extLst>
                  <a:ext uri="{FF2B5EF4-FFF2-40B4-BE49-F238E27FC236}">
                    <a16:creationId xmlns:a16="http://schemas.microsoft.com/office/drawing/2014/main" id="{1CF2DFAD-C2CC-4C6A-9108-1819A62C9C7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50806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>
                <a:extLst>
                  <a:ext uri="{FF2B5EF4-FFF2-40B4-BE49-F238E27FC236}">
                    <a16:creationId xmlns:a16="http://schemas.microsoft.com/office/drawing/2014/main" id="{E76E7130-94C9-4F84-8C43-DC1F7A16D59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4708389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27A4CCF1-A2C8-40F1-BD21-2A6248F1A8DA}"/>
                  </a:ext>
                </a:extLst>
              </p:cNvPr>
              <p:cNvSpPr txBox="1"/>
              <p:nvPr/>
            </p:nvSpPr>
            <p:spPr>
              <a:xfrm flipH="1">
                <a:off x="4515455" y="51683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2C3A232C-CBB2-4F14-8A98-33340F97A0FB}"/>
                  </a:ext>
                </a:extLst>
              </p:cNvPr>
              <p:cNvSpPr txBox="1"/>
              <p:nvPr/>
            </p:nvSpPr>
            <p:spPr>
              <a:xfrm flipH="1">
                <a:off x="4537093" y="4796056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8" name="그룹 287">
              <a:extLst>
                <a:ext uri="{FF2B5EF4-FFF2-40B4-BE49-F238E27FC236}">
                  <a16:creationId xmlns:a16="http://schemas.microsoft.com/office/drawing/2014/main" id="{43B6CFB4-8542-48DC-ACE6-4003A28CAE4C}"/>
                </a:ext>
              </a:extLst>
            </p:cNvPr>
            <p:cNvGrpSpPr/>
            <p:nvPr/>
          </p:nvGrpSpPr>
          <p:grpSpPr>
            <a:xfrm>
              <a:off x="7173512" y="2177712"/>
              <a:ext cx="253514" cy="732267"/>
              <a:chOff x="4407814" y="2213237"/>
              <a:chExt cx="253514" cy="732267"/>
            </a:xfrm>
          </p:grpSpPr>
          <p:cxnSp>
            <p:nvCxnSpPr>
              <p:cNvPr id="302" name="직선 연결선 301">
                <a:extLst>
                  <a:ext uri="{FF2B5EF4-FFF2-40B4-BE49-F238E27FC236}">
                    <a16:creationId xmlns:a16="http://schemas.microsoft.com/office/drawing/2014/main" id="{4FC30A4F-5E55-4FC0-B3CD-C8030EDFA596}"/>
                  </a:ext>
                </a:extLst>
              </p:cNvPr>
              <p:cNvCxnSpPr/>
              <p:nvPr/>
            </p:nvCxnSpPr>
            <p:spPr>
              <a:xfrm flipH="1">
                <a:off x="4407814" y="2219370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 302">
                <a:extLst>
                  <a:ext uri="{FF2B5EF4-FFF2-40B4-BE49-F238E27FC236}">
                    <a16:creationId xmlns:a16="http://schemas.microsoft.com/office/drawing/2014/main" id="{5A79B95B-41D8-46D6-BDF7-A07103F3A430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4454402" y="2585504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2CEA4F58-1A43-430A-92B6-5C70A439C2A5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4454402" y="2213237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B99ABAC6-538A-4076-B9ED-295CD3B2D1CB}"/>
                  </a:ext>
                </a:extLst>
              </p:cNvPr>
              <p:cNvSpPr txBox="1"/>
              <p:nvPr/>
            </p:nvSpPr>
            <p:spPr>
              <a:xfrm flipH="1">
                <a:off x="4515455" y="2673171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E74019F6-41C6-4460-9BF5-C888407EAD36}"/>
                  </a:ext>
                </a:extLst>
              </p:cNvPr>
              <p:cNvSpPr txBox="1"/>
              <p:nvPr/>
            </p:nvSpPr>
            <p:spPr>
              <a:xfrm flipH="1">
                <a:off x="4537093" y="2300904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F297E376-101D-4A92-9865-1FFC09D61330}"/>
                </a:ext>
              </a:extLst>
            </p:cNvPr>
            <p:cNvGrpSpPr/>
            <p:nvPr/>
          </p:nvGrpSpPr>
          <p:grpSpPr>
            <a:xfrm>
              <a:off x="5651343" y="3415331"/>
              <a:ext cx="253513" cy="732267"/>
              <a:chOff x="2885645" y="3450856"/>
              <a:chExt cx="253513" cy="732267"/>
            </a:xfrm>
          </p:grpSpPr>
          <p:cxnSp>
            <p:nvCxnSpPr>
              <p:cNvPr id="297" name="직선 연결선 296">
                <a:extLst>
                  <a:ext uri="{FF2B5EF4-FFF2-40B4-BE49-F238E27FC236}">
                    <a16:creationId xmlns:a16="http://schemas.microsoft.com/office/drawing/2014/main" id="{21E7D78A-D2DD-46E1-85CA-9984CF48BABB}"/>
                  </a:ext>
                </a:extLst>
              </p:cNvPr>
              <p:cNvCxnSpPr/>
              <p:nvPr/>
            </p:nvCxnSpPr>
            <p:spPr>
              <a:xfrm>
                <a:off x="3139158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>
                <a:extLst>
                  <a:ext uri="{FF2B5EF4-FFF2-40B4-BE49-F238E27FC236}">
                    <a16:creationId xmlns:a16="http://schemas.microsoft.com/office/drawing/2014/main" id="{3E8164CD-310F-4CA4-82DB-C136D73792DF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3092570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>
                <a:extLst>
                  <a:ext uri="{FF2B5EF4-FFF2-40B4-BE49-F238E27FC236}">
                    <a16:creationId xmlns:a16="http://schemas.microsoft.com/office/drawing/2014/main" id="{AA1515C2-E178-401A-ADC9-02656C1C5134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>
                <a:off x="3092570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83FF65D0-8245-47A9-A8C5-68D32DB761FC}"/>
                  </a:ext>
                </a:extLst>
              </p:cNvPr>
              <p:cNvSpPr txBox="1"/>
              <p:nvPr/>
            </p:nvSpPr>
            <p:spPr>
              <a:xfrm>
                <a:off x="2907287" y="3910790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769ED47A-6F4E-4485-9157-A0CE4760C2D0}"/>
                  </a:ext>
                </a:extLst>
              </p:cNvPr>
              <p:cNvSpPr txBox="1"/>
              <p:nvPr/>
            </p:nvSpPr>
            <p:spPr>
              <a:xfrm>
                <a:off x="2885645" y="3538523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EEE12B00-52DB-4333-906D-35D8275BAC68}"/>
                </a:ext>
              </a:extLst>
            </p:cNvPr>
            <p:cNvGrpSpPr/>
            <p:nvPr/>
          </p:nvGrpSpPr>
          <p:grpSpPr>
            <a:xfrm>
              <a:off x="6625718" y="3415331"/>
              <a:ext cx="263039" cy="732267"/>
              <a:chOff x="3860020" y="3450856"/>
              <a:chExt cx="263039" cy="732267"/>
            </a:xfrm>
          </p:grpSpPr>
          <p:cxnSp>
            <p:nvCxnSpPr>
              <p:cNvPr id="291" name="직선 연결선 290">
                <a:extLst>
                  <a:ext uri="{FF2B5EF4-FFF2-40B4-BE49-F238E27FC236}">
                    <a16:creationId xmlns:a16="http://schemas.microsoft.com/office/drawing/2014/main" id="{DEC6A8FB-1EC8-42A3-973A-D8CB6B04A9BF}"/>
                  </a:ext>
                </a:extLst>
              </p:cNvPr>
              <p:cNvCxnSpPr/>
              <p:nvPr/>
            </p:nvCxnSpPr>
            <p:spPr>
              <a:xfrm flipH="1">
                <a:off x="3860020" y="3456989"/>
                <a:ext cx="0" cy="72000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>
                <a:extLst>
                  <a:ext uri="{FF2B5EF4-FFF2-40B4-BE49-F238E27FC236}">
                    <a16:creationId xmlns:a16="http://schemas.microsoft.com/office/drawing/2014/main" id="{32C7E2C0-F728-4CEE-8176-24FD58D2D713}"/>
                  </a:ext>
                </a:extLst>
              </p:cNvPr>
              <p:cNvCxnSpPr>
                <a:cxnSpLocks/>
              </p:cNvCxnSpPr>
              <p:nvPr/>
            </p:nvCxnSpPr>
            <p:spPr>
              <a:xfrm rot="20700000" flipH="1">
                <a:off x="3916133" y="3823123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>
                <a:extLst>
                  <a:ext uri="{FF2B5EF4-FFF2-40B4-BE49-F238E27FC236}">
                    <a16:creationId xmlns:a16="http://schemas.microsoft.com/office/drawing/2014/main" id="{53029EC4-EC78-42FB-AB87-DD5816AED6F4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 flipH="1">
                <a:off x="3916133" y="3450856"/>
                <a:ext cx="0" cy="36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240D3F7E-6F7D-47EC-8DC9-5BFC34F71C4A}"/>
                  </a:ext>
                </a:extLst>
              </p:cNvPr>
              <p:cNvSpPr txBox="1"/>
              <p:nvPr/>
            </p:nvSpPr>
            <p:spPr>
              <a:xfrm flipH="1">
                <a:off x="3977186" y="3910790"/>
                <a:ext cx="1458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C52D63CD-10B0-4062-8BD9-CB55B3115460}"/>
                  </a:ext>
                </a:extLst>
              </p:cNvPr>
              <p:cNvSpPr txBox="1"/>
              <p:nvPr/>
            </p:nvSpPr>
            <p:spPr>
              <a:xfrm flipH="1">
                <a:off x="3998824" y="3538523"/>
                <a:ext cx="1025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008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26BCD9-7F6C-4B9E-922F-12CF4BE3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Modeling: Solar-Wind + Meteoroids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718986-4694-44B9-BB55-AD2FE4D40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1EE3E306-8A23-4D9A-A7D4-F7B232F5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108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4182478-B084-4C4C-B441-DFE21600571F}"/>
              </a:ext>
            </a:extLst>
          </p:cNvPr>
          <p:cNvGrpSpPr>
            <a:grpSpLocks noChangeAspect="1"/>
          </p:cNvGrpSpPr>
          <p:nvPr/>
        </p:nvGrpSpPr>
        <p:grpSpPr>
          <a:xfrm>
            <a:off x="1099923" y="3544678"/>
            <a:ext cx="8071200" cy="2831522"/>
            <a:chOff x="156000" y="3142653"/>
            <a:chExt cx="8820000" cy="30942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68F6BF-9DCF-45BE-B245-560E0752C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0" y="3142653"/>
              <a:ext cx="8820000" cy="30942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E1B348-008F-4441-A2BB-F3103942F3C9}"/>
                </a:ext>
              </a:extLst>
            </p:cNvPr>
            <p:cNvSpPr/>
            <p:nvPr/>
          </p:nvSpPr>
          <p:spPr>
            <a:xfrm>
              <a:off x="1402080" y="3325533"/>
              <a:ext cx="6840000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DCE8F8-0631-437C-AA29-39324283EB09}"/>
              </a:ext>
            </a:extLst>
          </p:cNvPr>
          <p:cNvGrpSpPr/>
          <p:nvPr/>
        </p:nvGrpSpPr>
        <p:grpSpPr>
          <a:xfrm>
            <a:off x="9156000" y="3956252"/>
            <a:ext cx="2631280" cy="630071"/>
            <a:chOff x="8829680" y="3613314"/>
            <a:chExt cx="2631280" cy="6300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E20849D-539F-48A6-B7B8-6C35062A4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51" t="6491" r="9065" b="86528"/>
            <a:stretch/>
          </p:blipFill>
          <p:spPr>
            <a:xfrm>
              <a:off x="8829680" y="4027384"/>
              <a:ext cx="2185988" cy="216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F5EDF95-1851-49F1-BAEE-5833EE87D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9" t="6491" r="35955" b="86528"/>
            <a:stretch/>
          </p:blipFill>
          <p:spPr>
            <a:xfrm>
              <a:off x="8855872" y="3817972"/>
              <a:ext cx="2605088" cy="21600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0A60C5-01B7-438B-BA85-94F9CDC7A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7" t="6491" r="68352" b="86528"/>
            <a:stretch/>
          </p:blipFill>
          <p:spPr>
            <a:xfrm>
              <a:off x="8855872" y="3613314"/>
              <a:ext cx="1531237" cy="21600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8BB382F-4C0E-41C1-9DE4-FFB12C4EB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242798" y="974002"/>
            <a:ext cx="7920000" cy="2527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53896B-9C40-4C77-8C39-D9762555CF8F}"/>
              </a:ext>
            </a:extLst>
          </p:cNvPr>
          <p:cNvSpPr txBox="1"/>
          <p:nvPr/>
        </p:nvSpPr>
        <p:spPr>
          <a:xfrm>
            <a:off x="2281022" y="646559"/>
            <a:ext cx="6768000" cy="43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912CB0-671E-4ED5-977B-63888366AB11}"/>
              </a:ext>
            </a:extLst>
          </p:cNvPr>
          <p:cNvSpPr txBox="1"/>
          <p:nvPr/>
        </p:nvSpPr>
        <p:spPr>
          <a:xfrm>
            <a:off x="2281022" y="3522036"/>
            <a:ext cx="6768000" cy="4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80000" tIns="0" rIns="180000" bIns="0" rtlCol="0" anchor="ctr">
            <a:noAutofit/>
          </a:bodyPr>
          <a:lstStyle/>
          <a:p>
            <a:r>
              <a:rPr lang="en-US" altLang="ko-KR" b="1" dirty="0"/>
              <a:t>Our Model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9351E2-8FEA-4D2D-B6E8-A6251843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b="1" dirty="0"/>
              <a:t>Improvements</a:t>
            </a:r>
            <a:br>
              <a:rPr lang="en-US" altLang="ko-KR" sz="1600" dirty="0"/>
            </a:br>
            <a:r>
              <a:rPr lang="en-US" altLang="ko-KR" sz="1600" dirty="0"/>
              <a:t>(1) Data processing has been improved to define realistic features of a crater.</a:t>
            </a:r>
            <a:br>
              <a:rPr lang="en-US" altLang="ko-KR" sz="1600" dirty="0"/>
            </a:br>
            <a:r>
              <a:rPr lang="en-US" altLang="ko-KR" sz="1600" dirty="0"/>
              <a:t>(2) The number of craters available for analysis was extended from </a:t>
            </a:r>
            <a:r>
              <a:rPr lang="en-US" altLang="ko-KR" sz="1600" b="1" dirty="0">
                <a:solidFill>
                  <a:schemeClr val="accent2"/>
                </a:solidFill>
              </a:rPr>
              <a:t>1,872 to 26,802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600" b="1" dirty="0">
                <a:solidFill>
                  <a:schemeClr val="accent2"/>
                </a:solidFill>
              </a:rPr>
              <a:t>nsured statistical significance</a:t>
            </a:r>
            <a:r>
              <a:rPr lang="en-US" altLang="ko-KR" sz="1600" dirty="0"/>
              <a:t> by reproducing the previous study.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New Findings &amp; Modeling</a:t>
            </a:r>
            <a:br>
              <a:rPr lang="en-US" altLang="ko-KR" sz="1800" dirty="0"/>
            </a:br>
            <a:r>
              <a:rPr lang="en-US" altLang="ko-KR" sz="1600" dirty="0"/>
              <a:t>(1) N-S hemispheric asymmetry   &lt;&lt;  Meteor showers</a:t>
            </a:r>
            <a:br>
              <a:rPr lang="en-US" altLang="ko-KR" sz="1600" dirty="0"/>
            </a:br>
            <a:r>
              <a:rPr lang="en-US" altLang="ko-KR" sz="1600" dirty="0"/>
              <a:t>(2) Longitudinal offset                    &lt;&lt;  Meteor showers &amp; Sporadic meteoroids</a:t>
            </a:r>
            <a:br>
              <a:rPr lang="en-US" altLang="ko-KR" sz="1600" dirty="0"/>
            </a:br>
            <a:r>
              <a:rPr lang="en-US" altLang="ko-KR" sz="1600" dirty="0">
                <a:sym typeface="Wingdings" panose="05000000000000000000" pitchFamily="2" charset="2"/>
              </a:rPr>
              <a:t> We are </a:t>
            </a:r>
            <a:r>
              <a:rPr lang="en-US" altLang="ko-KR" sz="1600" b="1" dirty="0">
                <a:sym typeface="Wingdings" panose="05000000000000000000" pitchFamily="2" charset="2"/>
              </a:rPr>
              <a:t>combining the effects of </a:t>
            </a:r>
            <a:r>
              <a:rPr lang="en-US" altLang="ko-KR" sz="1600" b="1" dirty="0">
                <a:solidFill>
                  <a:schemeClr val="accent2"/>
                </a:solidFill>
                <a:sym typeface="Wingdings" panose="05000000000000000000" pitchFamily="2" charset="2"/>
              </a:rPr>
              <a:t>space weathering by</a:t>
            </a:r>
            <a:r>
              <a:rPr lang="en-US" altLang="ko-KR" sz="1600" b="1" dirty="0">
                <a:solidFill>
                  <a:schemeClr val="accent2"/>
                </a:solidFill>
              </a:rPr>
              <a:t> solar-wind and impact gardening by meteoroids</a:t>
            </a:r>
            <a:r>
              <a:rPr lang="en-US" altLang="ko-KR" sz="1600" b="1" dirty="0"/>
              <a:t>.</a:t>
            </a:r>
            <a:endParaRPr lang="en-US" altLang="ko-KR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EEEB4-F8B6-4651-9365-AE5F8E44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E786F285-D740-479C-9653-BDF58C04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1209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5EB5355-CA83-4B43-820D-0631C1F3C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323722"/>
              </p:ext>
            </p:extLst>
          </p:nvPr>
        </p:nvGraphicFramePr>
        <p:xfrm>
          <a:off x="516000" y="3436876"/>
          <a:ext cx="11160000" cy="230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6551726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35533771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89559857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969514778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195414961"/>
                    </a:ext>
                  </a:extLst>
                </a:gridCol>
              </a:tblGrid>
              <a:tr h="432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Impact Gardening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Space Weathering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5181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Solar-Wind Particles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Micrometeoroids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800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Sporadic Meteoroids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Meteor Showers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41945"/>
                  </a:ext>
                </a:extLst>
              </a:tr>
              <a:tr h="270000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Excavation or Gardening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(fresh soils come up to the surface)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Sputtering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Comminution</a:t>
                      </a: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(grain size become smaller)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592308"/>
                  </a:ext>
                </a:extLst>
              </a:tr>
              <a:tr h="270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mpFe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051536"/>
                  </a:ext>
                </a:extLst>
              </a:tr>
              <a:tr h="540000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Refreshment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Maturation</a:t>
                      </a:r>
                      <a:endParaRPr lang="ko-KR" altLang="en-US" sz="1400" b="1" dirty="0">
                        <a:solidFill>
                          <a:srgbClr val="DC143C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Maturation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16062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52C11E54-C53F-4CC7-B60F-746AFAA0B55F}"/>
              </a:ext>
            </a:extLst>
          </p:cNvPr>
          <p:cNvGrpSpPr/>
          <p:nvPr/>
        </p:nvGrpSpPr>
        <p:grpSpPr>
          <a:xfrm>
            <a:off x="516000" y="5766648"/>
            <a:ext cx="11160000" cy="585696"/>
            <a:chOff x="516000" y="5904296"/>
            <a:chExt cx="11160000" cy="5856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EA9D7E-D4A8-45E9-995B-3910B66855C0}"/>
                </a:ext>
              </a:extLst>
            </p:cNvPr>
            <p:cNvSpPr txBox="1"/>
            <p:nvPr/>
          </p:nvSpPr>
          <p:spPr>
            <a:xfrm>
              <a:off x="2790188" y="5905217"/>
              <a:ext cx="1571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This study</a:t>
              </a:r>
              <a:endParaRPr lang="ko-KR" altLang="en-US" sz="1600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A4042E8-4DE3-422F-8649-320875B967C0}"/>
                </a:ext>
              </a:extLst>
            </p:cNvPr>
            <p:cNvCxnSpPr>
              <a:cxnSpLocks/>
            </p:cNvCxnSpPr>
            <p:nvPr/>
          </p:nvCxnSpPr>
          <p:spPr>
            <a:xfrm>
              <a:off x="516000" y="5904296"/>
              <a:ext cx="612000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956DD25-4F77-4E5B-80E5-EC970302A5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00" y="5904296"/>
              <a:ext cx="5004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DC8E82-3C38-4A02-952C-8360FB00E5CB}"/>
                </a:ext>
              </a:extLst>
            </p:cNvPr>
            <p:cNvSpPr txBox="1"/>
            <p:nvPr/>
          </p:nvSpPr>
          <p:spPr>
            <a:xfrm>
              <a:off x="7654916" y="5905217"/>
              <a:ext cx="30381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Future Work</a:t>
              </a:r>
            </a:p>
            <a:p>
              <a:pPr algn="ctr"/>
              <a:r>
                <a:rPr lang="en-US" altLang="ko-KR" sz="1600" dirty="0"/>
                <a:t>(w. </a:t>
              </a:r>
              <a:r>
                <a:rPr lang="en-US" altLang="ko-KR" sz="1600" dirty="0" err="1"/>
                <a:t>PolCam</a:t>
              </a:r>
              <a:r>
                <a:rPr lang="en-US" altLang="ko-KR" sz="1600" dirty="0"/>
                <a:t> onboard </a:t>
              </a:r>
              <a:r>
                <a:rPr lang="en-US" altLang="ko-KR" sz="1600" dirty="0" err="1"/>
                <a:t>Danuri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826E99-65B7-4026-9410-5D0F284233F8}"/>
              </a:ext>
            </a:extLst>
          </p:cNvPr>
          <p:cNvGrpSpPr/>
          <p:nvPr/>
        </p:nvGrpSpPr>
        <p:grpSpPr>
          <a:xfrm>
            <a:off x="8203500" y="2159541"/>
            <a:ext cx="3112500" cy="809206"/>
            <a:chOff x="9211500" y="2229266"/>
            <a:chExt cx="3112500" cy="8092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B37690-B8AD-4592-9CBB-FC944DD1FDDC}"/>
                </a:ext>
              </a:extLst>
            </p:cNvPr>
            <p:cNvSpPr txBox="1"/>
            <p:nvPr/>
          </p:nvSpPr>
          <p:spPr>
            <a:xfrm>
              <a:off x="9336000" y="2376111"/>
              <a:ext cx="2988000" cy="66236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Earth’s orbital motion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Flux: Helion &gt; Anti-</a:t>
              </a:r>
              <a:r>
                <a:rPr lang="en-US" altLang="ko-KR" sz="1600" b="1" dirty="0" err="1">
                  <a:solidFill>
                    <a:schemeClr val="bg1"/>
                  </a:solidFill>
                </a:rPr>
                <a:t>helion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F911996C-5288-41CA-9073-4530A2B82438}"/>
                </a:ext>
              </a:extLst>
            </p:cNvPr>
            <p:cNvSpPr/>
            <p:nvPr/>
          </p:nvSpPr>
          <p:spPr>
            <a:xfrm>
              <a:off x="9211500" y="2229266"/>
              <a:ext cx="295125" cy="314325"/>
            </a:xfrm>
            <a:prstGeom prst="star5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38187-66F7-4FBD-B2C0-033AF4908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26CAF1F-FB35-466D-8A8F-A0C50B14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Background: Evolution of the Lunar Surface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A6DC0D5-3FC9-4E10-8B9B-3DDDA34A0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000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Space Weathering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3FDCD3-6349-4810-BA10-275EA658B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Impact Gardening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91C77-AADC-4DAD-9607-7709A15C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67691-AFDB-42D0-90FC-30A19AF9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298947-0E1F-4D86-AEDE-5D575A1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2" name="Picture 2" descr="https://www.lpi.usra.edu/exploration/training/illustrations/craterFormation/preview/02.jpg">
            <a:extLst>
              <a:ext uri="{FF2B5EF4-FFF2-40B4-BE49-F238E27FC236}">
                <a16:creationId xmlns:a16="http://schemas.microsoft.com/office/drawing/2014/main" id="{780CB655-4CD9-463B-A9C5-D84A74AA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341" y="1291982"/>
            <a:ext cx="3507660" cy="50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4E2546A-0C3E-4161-AD3C-BE13B9CBD529}"/>
              </a:ext>
            </a:extLst>
          </p:cNvPr>
          <p:cNvGrpSpPr>
            <a:grpSpLocks noChangeAspect="1"/>
          </p:cNvGrpSpPr>
          <p:nvPr/>
        </p:nvGrpSpPr>
        <p:grpSpPr>
          <a:xfrm>
            <a:off x="516000" y="1210710"/>
            <a:ext cx="4680000" cy="2773040"/>
            <a:chOff x="2052000" y="2055888"/>
            <a:chExt cx="4680000" cy="277304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62DEAF4-560D-43F4-B6E1-9CA830ADF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2000" y="2055889"/>
              <a:ext cx="4680000" cy="277303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543D37-6564-4D48-99E7-6C91F5E21BA6}"/>
                </a:ext>
              </a:extLst>
            </p:cNvPr>
            <p:cNvSpPr txBox="1"/>
            <p:nvPr/>
          </p:nvSpPr>
          <p:spPr>
            <a:xfrm>
              <a:off x="4752001" y="2055888"/>
              <a:ext cx="1979999" cy="299295"/>
            </a:xfrm>
            <a:prstGeom prst="rect">
              <a:avLst/>
            </a:prstGeom>
            <a:noFill/>
          </p:spPr>
          <p:txBody>
            <a:bodyPr wrap="square" lIns="72000" tIns="72000" rIns="72000" bIns="72000" rtlCol="0">
              <a:spAutoFit/>
            </a:bodyPr>
            <a:lstStyle/>
            <a:p>
              <a:pPr algn="r"/>
              <a:r>
                <a:rPr lang="en-US" altLang="ko-KR" sz="1000" dirty="0"/>
                <a:t>Pieters &amp; Noble (2016)</a:t>
              </a:r>
              <a:endParaRPr lang="ko-KR" altLang="en-US" sz="10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4CE7B0-B513-C8F5-3D75-294B16368992}"/>
              </a:ext>
            </a:extLst>
          </p:cNvPr>
          <p:cNvGrpSpPr>
            <a:grpSpLocks noChangeAspect="1"/>
          </p:cNvGrpSpPr>
          <p:nvPr/>
        </p:nvGrpSpPr>
        <p:grpSpPr>
          <a:xfrm>
            <a:off x="5283200" y="1073175"/>
            <a:ext cx="3240000" cy="3269394"/>
            <a:chOff x="6096000" y="1057932"/>
            <a:chExt cx="3719027" cy="375277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4D1069-EE27-402F-9F45-992DB356A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551" r="-1"/>
            <a:stretch/>
          </p:blipFill>
          <p:spPr>
            <a:xfrm>
              <a:off x="6096000" y="1210703"/>
              <a:ext cx="3719027" cy="360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A88D5-2E38-4F09-970D-86F9DE3C7417}"/>
                </a:ext>
              </a:extLst>
            </p:cNvPr>
            <p:cNvSpPr txBox="1"/>
            <p:nvPr/>
          </p:nvSpPr>
          <p:spPr>
            <a:xfrm>
              <a:off x="7379802" y="1057932"/>
              <a:ext cx="2333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Pieters &amp; Noble (2016)</a:t>
              </a:r>
              <a:endParaRPr lang="ko-KR" altLang="en-US" sz="10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49D030-A740-25D8-EBB7-132C5B6BD547}"/>
              </a:ext>
            </a:extLst>
          </p:cNvPr>
          <p:cNvGrpSpPr/>
          <p:nvPr/>
        </p:nvGrpSpPr>
        <p:grpSpPr>
          <a:xfrm>
            <a:off x="1060908" y="4548601"/>
            <a:ext cx="6917385" cy="1440000"/>
            <a:chOff x="2580639" y="3249011"/>
            <a:chExt cx="6917385" cy="144000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B861862-B6ED-A0DD-14AF-303C3DFE8323}"/>
                </a:ext>
              </a:extLst>
            </p:cNvPr>
            <p:cNvGrpSpPr/>
            <p:nvPr/>
          </p:nvGrpSpPr>
          <p:grpSpPr>
            <a:xfrm>
              <a:off x="3863274" y="3249011"/>
              <a:ext cx="4355786" cy="1440000"/>
              <a:chOff x="3920686" y="3249011"/>
              <a:chExt cx="4355786" cy="1440000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D1A08B88-1195-A563-8A51-FC70C7945CCA}"/>
                  </a:ext>
                </a:extLst>
              </p:cNvPr>
              <p:cNvGrpSpPr/>
              <p:nvPr/>
            </p:nvGrpSpPr>
            <p:grpSpPr>
              <a:xfrm>
                <a:off x="4656743" y="3249011"/>
                <a:ext cx="2880000" cy="1440000"/>
                <a:chOff x="4671424" y="3249011"/>
                <a:chExt cx="2880000" cy="1440000"/>
              </a:xfrm>
            </p:grpSpPr>
            <p:sp>
              <p:nvSpPr>
                <p:cNvPr id="37" name="원호 36">
                  <a:extLst>
                    <a:ext uri="{FF2B5EF4-FFF2-40B4-BE49-F238E27FC236}">
                      <a16:creationId xmlns:a16="http://schemas.microsoft.com/office/drawing/2014/main" id="{8E799086-389E-54C2-A7CA-DB37EF20C479}"/>
                    </a:ext>
                  </a:extLst>
                </p:cNvPr>
                <p:cNvSpPr/>
                <p:nvPr/>
              </p:nvSpPr>
              <p:spPr>
                <a:xfrm>
                  <a:off x="4671424" y="3249011"/>
                  <a:ext cx="2880000" cy="1440000"/>
                </a:xfrm>
                <a:prstGeom prst="arc">
                  <a:avLst>
                    <a:gd name="adj1" fmla="val 10791761"/>
                    <a:gd name="adj2" fmla="val 0"/>
                  </a:avLst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9E2536DC-17ED-2200-4E22-BDF995086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71441" y="3969011"/>
                  <a:ext cx="2879983" cy="34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원호 37">
                  <a:extLst>
                    <a:ext uri="{FF2B5EF4-FFF2-40B4-BE49-F238E27FC236}">
                      <a16:creationId xmlns:a16="http://schemas.microsoft.com/office/drawing/2014/main" id="{BB16B75E-4715-B1EA-BB42-4DE1BFC5FE55}"/>
                    </a:ext>
                  </a:extLst>
                </p:cNvPr>
                <p:cNvSpPr/>
                <p:nvPr/>
              </p:nvSpPr>
              <p:spPr>
                <a:xfrm flipV="1">
                  <a:off x="4671424" y="3249011"/>
                  <a:ext cx="2880000" cy="1440000"/>
                </a:xfrm>
                <a:prstGeom prst="arc">
                  <a:avLst>
                    <a:gd name="adj1" fmla="val 10791761"/>
                    <a:gd name="adj2" fmla="val 0"/>
                  </a:avLst>
                </a:prstGeom>
                <a:ln w="38100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068F9A-7E08-9477-E466-1CB9FB97B44B}"/>
                    </a:ext>
                  </a:extLst>
                </p:cNvPr>
                <p:cNvSpPr txBox="1"/>
                <p:nvPr/>
              </p:nvSpPr>
              <p:spPr>
                <a:xfrm>
                  <a:off x="4941424" y="3249011"/>
                  <a:ext cx="2340000" cy="720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144000" rtlCol="0" anchor="b">
                  <a:no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accent4"/>
                      </a:solidFill>
                    </a:rPr>
                    <a:t>Space Weathering</a:t>
                  </a:r>
                  <a:endParaRPr lang="ko-KR" altLang="en-US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1C3434-105C-E936-5448-B395A0ACD15D}"/>
                    </a:ext>
                  </a:extLst>
                </p:cNvPr>
                <p:cNvSpPr txBox="1"/>
                <p:nvPr/>
              </p:nvSpPr>
              <p:spPr>
                <a:xfrm>
                  <a:off x="4941424" y="3969010"/>
                  <a:ext cx="2340000" cy="720000"/>
                </a:xfrm>
                <a:prstGeom prst="rect">
                  <a:avLst/>
                </a:prstGeom>
                <a:noFill/>
              </p:spPr>
              <p:txBody>
                <a:bodyPr wrap="square" lIns="0" tIns="144000" rIns="0" bIns="0" rtlCol="0">
                  <a:no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accent5"/>
                      </a:solidFill>
                    </a:rPr>
                    <a:t>Impact Gardening</a:t>
                  </a:r>
                  <a:endParaRPr lang="ko-KR" altLang="en-US" b="1" dirty="0">
                    <a:solidFill>
                      <a:schemeClr val="accent5"/>
                    </a:solidFill>
                  </a:endParaRP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09A7D96-9EBD-BF1E-9545-CF4E9F50E3DD}"/>
                  </a:ext>
                </a:extLst>
              </p:cNvPr>
              <p:cNvGrpSpPr/>
              <p:nvPr/>
            </p:nvGrpSpPr>
            <p:grpSpPr>
              <a:xfrm>
                <a:off x="7520472" y="3918211"/>
                <a:ext cx="756000" cy="101600"/>
                <a:chOff x="7629953" y="3918211"/>
                <a:chExt cx="756000" cy="101600"/>
              </a:xfrm>
            </p:grpSpPr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ADC0F9EB-8AF6-A91D-A24A-F795A38ED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9953" y="4019811"/>
                  <a:ext cx="756000" cy="0"/>
                </a:xfrm>
                <a:prstGeom prst="straightConnector1">
                  <a:avLst/>
                </a:prstGeom>
                <a:ln w="3810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4D7CEFE3-3B9C-6237-4D05-30387C4A0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629953" y="3918211"/>
                  <a:ext cx="756000" cy="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1BB435E8-742B-9976-6FC7-9F4A20787194}"/>
                  </a:ext>
                </a:extLst>
              </p:cNvPr>
              <p:cNvGrpSpPr/>
              <p:nvPr/>
            </p:nvGrpSpPr>
            <p:grpSpPr>
              <a:xfrm>
                <a:off x="3920686" y="3918211"/>
                <a:ext cx="756000" cy="101600"/>
                <a:chOff x="4030167" y="3884170"/>
                <a:chExt cx="756000" cy="101600"/>
              </a:xfrm>
            </p:grpSpPr>
            <p:cxnSp>
              <p:nvCxnSpPr>
                <p:cNvPr id="44" name="직선 화살표 연결선 43">
                  <a:extLst>
                    <a:ext uri="{FF2B5EF4-FFF2-40B4-BE49-F238E27FC236}">
                      <a16:creationId xmlns:a16="http://schemas.microsoft.com/office/drawing/2014/main" id="{1562E756-823C-B3F8-BC4B-A62438F553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0167" y="3985770"/>
                  <a:ext cx="756000" cy="0"/>
                </a:xfrm>
                <a:prstGeom prst="straightConnector1">
                  <a:avLst/>
                </a:prstGeom>
                <a:ln w="38100">
                  <a:solidFill>
                    <a:schemeClr val="accent5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06C80BC2-FE99-F221-91F9-2B64C655C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30167" y="3884170"/>
                  <a:ext cx="756000" cy="0"/>
                </a:xfrm>
                <a:prstGeom prst="straightConnector1">
                  <a:avLst/>
                </a:prstGeom>
                <a:ln w="38100">
                  <a:solidFill>
                    <a:schemeClr val="accent4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1B9070D-309B-7080-5E37-AD14B0F6E0D4}"/>
                </a:ext>
              </a:extLst>
            </p:cNvPr>
            <p:cNvSpPr txBox="1"/>
            <p:nvPr/>
          </p:nvSpPr>
          <p:spPr>
            <a:xfrm>
              <a:off x="2580639" y="3645846"/>
              <a:ext cx="14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Fresh</a:t>
              </a:r>
            </a:p>
            <a:p>
              <a:pPr algn="ctr"/>
              <a:r>
                <a:rPr lang="en-US" altLang="ko-KR" dirty="0"/>
                <a:t>Regolith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3B1465-2A74-F651-31DA-2E1A2B870A6A}"/>
                </a:ext>
              </a:extLst>
            </p:cNvPr>
            <p:cNvSpPr txBox="1"/>
            <p:nvPr/>
          </p:nvSpPr>
          <p:spPr>
            <a:xfrm>
              <a:off x="8058024" y="3645846"/>
              <a:ext cx="14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Mature</a:t>
              </a:r>
            </a:p>
            <a:p>
              <a:pPr algn="ctr"/>
              <a:r>
                <a:rPr lang="en-US" altLang="ko-KR" dirty="0"/>
                <a:t>Regolith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C85AC62-5076-4F47-8AE9-E3692103C45B}"/>
              </a:ext>
            </a:extLst>
          </p:cNvPr>
          <p:cNvSpPr/>
          <p:nvPr/>
        </p:nvSpPr>
        <p:spPr>
          <a:xfrm>
            <a:off x="46800" y="36000"/>
            <a:ext cx="100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</p:spTree>
    <p:extLst>
      <p:ext uri="{BB962C8B-B14F-4D97-AF65-F5344CB8AC3E}">
        <p14:creationId xmlns:p14="http://schemas.microsoft.com/office/powerpoint/2010/main" val="424317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C299F-289C-4D1F-8DDB-36ECF3C3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Overview: Previous Study</a:t>
            </a:r>
            <a:endParaRPr lang="ko-KR" altLang="en-US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0AE6B71E-F536-4434-98A5-19C566EF0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000" y="720000"/>
            <a:ext cx="5940000" cy="5580000"/>
          </a:xfrm>
        </p:spPr>
        <p:txBody>
          <a:bodyPr/>
          <a:lstStyle/>
          <a:p>
            <a:r>
              <a:rPr lang="en-US" altLang="ko-KR" dirty="0"/>
              <a:t>Sim et al. (2017) </a:t>
            </a:r>
            <a:r>
              <a:rPr lang="en-US" altLang="ko-KR" dirty="0" err="1"/>
              <a:t>GeoRL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B3305C01-ADD9-40CB-ABB0-4E55402C5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720000"/>
            <a:ext cx="5940000" cy="5580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FDFFCE66-32B2-4658-927C-CFB7242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FD5EDA3D-B827-4105-B8AA-D9FDD3B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8ACF3B-9A1A-4C63-BBC0-E402D207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8EFD76-890E-431C-A23D-7B414EE6577E}"/>
              </a:ext>
            </a:extLst>
          </p:cNvPr>
          <p:cNvSpPr/>
          <p:nvPr/>
        </p:nvSpPr>
        <p:spPr>
          <a:xfrm>
            <a:off x="46800" y="36000"/>
            <a:ext cx="201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FAE9AD-5D77-4426-A0DF-00E0C165A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r="58214" b="35499"/>
          <a:stretch/>
        </p:blipFill>
        <p:spPr>
          <a:xfrm>
            <a:off x="9336000" y="3964033"/>
            <a:ext cx="2700000" cy="233596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8B5999-5319-E667-58E6-51C5075C65D9}"/>
              </a:ext>
            </a:extLst>
          </p:cNvPr>
          <p:cNvGrpSpPr/>
          <p:nvPr/>
        </p:nvGrpSpPr>
        <p:grpSpPr>
          <a:xfrm>
            <a:off x="156000" y="1134752"/>
            <a:ext cx="3115730" cy="5165248"/>
            <a:chOff x="-90456" y="1051127"/>
            <a:chExt cx="3115730" cy="51652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F2BF454-26C8-2915-C27B-24FF5B1649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0456" y="1051127"/>
              <a:ext cx="3078377" cy="2628000"/>
              <a:chOff x="-22930" y="1215300"/>
              <a:chExt cx="3359095" cy="2867649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DE555579-54FF-410F-AF26-963F44AFA7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4193" b="50357"/>
              <a:stretch/>
            </p:blipFill>
            <p:spPr>
              <a:xfrm>
                <a:off x="246000" y="1215300"/>
                <a:ext cx="2841377" cy="2867649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E04DA7-E558-EDD5-EB39-49130217A887}"/>
                  </a:ext>
                </a:extLst>
              </p:cNvPr>
              <p:cNvSpPr txBox="1"/>
              <p:nvPr/>
            </p:nvSpPr>
            <p:spPr>
              <a:xfrm>
                <a:off x="-22930" y="2464458"/>
                <a:ext cx="824942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dirty="0">
                    <a:solidFill>
                      <a:schemeClr val="accent2"/>
                    </a:solidFill>
                  </a:rPr>
                  <a:t>W</a:t>
                </a:r>
                <a:r>
                  <a:rPr lang="en-US" altLang="ko-KR" b="1" dirty="0"/>
                  <a:t>est</a:t>
                </a:r>
                <a:endParaRPr lang="ko-KR" altLang="en-US" b="1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05103F-F814-B168-69A7-A65278B71619}"/>
                  </a:ext>
                </a:extLst>
              </p:cNvPr>
              <p:cNvSpPr txBox="1"/>
              <p:nvPr/>
            </p:nvSpPr>
            <p:spPr>
              <a:xfrm>
                <a:off x="2511225" y="2464458"/>
                <a:ext cx="824940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</a:rPr>
                  <a:t>E</a:t>
                </a:r>
                <a:r>
                  <a:rPr lang="en-US" altLang="ko-KR" b="1" dirty="0"/>
                  <a:t>ast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48DB87-5EF4-0B0B-CE8B-BD44CF016796}"/>
                  </a:ext>
                </a:extLst>
              </p:cNvPr>
              <p:cNvSpPr txBox="1"/>
              <p:nvPr/>
            </p:nvSpPr>
            <p:spPr>
              <a:xfrm>
                <a:off x="1175653" y="1420552"/>
                <a:ext cx="982071" cy="4046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North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31B40D-273D-93F0-FFD4-A5429F920F8E}"/>
                  </a:ext>
                </a:extLst>
              </p:cNvPr>
              <p:cNvSpPr txBox="1"/>
              <p:nvPr/>
            </p:nvSpPr>
            <p:spPr>
              <a:xfrm>
                <a:off x="1175653" y="3474765"/>
                <a:ext cx="982071" cy="4046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South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E504462-AA2C-EED1-0C86-D265F2BBFF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90456" y="3588375"/>
              <a:ext cx="3115730" cy="2628000"/>
              <a:chOff x="2852162" y="1215300"/>
              <a:chExt cx="3399854" cy="2867649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636B36E1-9FA7-5D98-A461-F3B14A73E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519" r="7140" b="50357"/>
              <a:stretch/>
            </p:blipFill>
            <p:spPr>
              <a:xfrm>
                <a:off x="3131486" y="1215300"/>
                <a:ext cx="2874514" cy="286764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21B947-50CB-E8E2-A550-76EC6CF73329}"/>
                  </a:ext>
                </a:extLst>
              </p:cNvPr>
              <p:cNvSpPr txBox="1"/>
              <p:nvPr/>
            </p:nvSpPr>
            <p:spPr>
              <a:xfrm>
                <a:off x="2852162" y="2464458"/>
                <a:ext cx="824940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dirty="0">
                    <a:solidFill>
                      <a:schemeClr val="accent2"/>
                    </a:solidFill>
                  </a:rPr>
                  <a:t>W</a:t>
                </a:r>
                <a:r>
                  <a:rPr lang="en-US" altLang="ko-KR" b="1" dirty="0"/>
                  <a:t>est</a:t>
                </a:r>
                <a:endParaRPr lang="ko-KR" alt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E76E90-1D9D-F1C9-2B7C-2E0712D8B488}"/>
                  </a:ext>
                </a:extLst>
              </p:cNvPr>
              <p:cNvSpPr txBox="1"/>
              <p:nvPr/>
            </p:nvSpPr>
            <p:spPr>
              <a:xfrm>
                <a:off x="5427076" y="2464458"/>
                <a:ext cx="824940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2"/>
                    </a:solidFill>
                  </a:rPr>
                  <a:t>E</a:t>
                </a:r>
                <a:r>
                  <a:rPr lang="en-US" altLang="ko-KR" b="1" dirty="0"/>
                  <a:t>ast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845C42-C28A-FE45-1040-1042BFB18EE8}"/>
                  </a:ext>
                </a:extLst>
              </p:cNvPr>
              <p:cNvSpPr txBox="1"/>
              <p:nvPr/>
            </p:nvSpPr>
            <p:spPr>
              <a:xfrm>
                <a:off x="4050745" y="1389371"/>
                <a:ext cx="982071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North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6B4F42-2C4E-BA30-F117-49459D35D769}"/>
                  </a:ext>
                </a:extLst>
              </p:cNvPr>
              <p:cNvSpPr txBox="1"/>
              <p:nvPr/>
            </p:nvSpPr>
            <p:spPr>
              <a:xfrm>
                <a:off x="4050745" y="3531916"/>
                <a:ext cx="982071" cy="4030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/>
                  <a:t>South</a:t>
                </a:r>
              </a:p>
            </p:txBody>
          </p:sp>
        </p:grp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03C0E309-3818-EDFF-8134-D3407C0644A3}"/>
              </a:ext>
            </a:extLst>
          </p:cNvPr>
          <p:cNvGrpSpPr/>
          <p:nvPr/>
        </p:nvGrpSpPr>
        <p:grpSpPr>
          <a:xfrm>
            <a:off x="2984131" y="1350064"/>
            <a:ext cx="4512328" cy="5216828"/>
            <a:chOff x="2936506" y="1349870"/>
            <a:chExt cx="4512328" cy="5216828"/>
          </a:xfrm>
        </p:grpSpPr>
        <p:sp>
          <p:nvSpPr>
            <p:cNvPr id="182" name="부분 원형 181">
              <a:extLst>
                <a:ext uri="{FF2B5EF4-FFF2-40B4-BE49-F238E27FC236}">
                  <a16:creationId xmlns:a16="http://schemas.microsoft.com/office/drawing/2014/main" id="{407022A9-12FC-19C2-DD42-1C8819B577A4}"/>
                </a:ext>
              </a:extLst>
            </p:cNvPr>
            <p:cNvSpPr/>
            <p:nvPr/>
          </p:nvSpPr>
          <p:spPr>
            <a:xfrm>
              <a:off x="3848834" y="1905601"/>
              <a:ext cx="3600000" cy="3600000"/>
            </a:xfrm>
            <a:prstGeom prst="pie">
              <a:avLst>
                <a:gd name="adj1" fmla="val 5400840"/>
                <a:gd name="adj2" fmla="val 16200000"/>
              </a:avLst>
            </a:prstGeom>
            <a:solidFill>
              <a:srgbClr val="F9F9F9">
                <a:lumMod val="90000"/>
              </a:srgbClr>
            </a:solidFill>
            <a:ln w="38100" cap="flat" cmpd="sng" algn="ctr">
              <a:solidFill>
                <a:srgbClr val="F9F9F9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Medium"/>
                <a:cs typeface="+mn-cs"/>
              </a:endParaRPr>
            </a:p>
          </p:txBody>
        </p:sp>
        <p:sp>
          <p:nvSpPr>
            <p:cNvPr id="183" name="원호 182">
              <a:extLst>
                <a:ext uri="{FF2B5EF4-FFF2-40B4-BE49-F238E27FC236}">
                  <a16:creationId xmlns:a16="http://schemas.microsoft.com/office/drawing/2014/main" id="{D46E01F7-B5B5-B485-FB25-75F3F3DBFF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314340" y="3351179"/>
              <a:ext cx="724085" cy="724085"/>
            </a:xfrm>
            <a:prstGeom prst="arc">
              <a:avLst>
                <a:gd name="adj1" fmla="val 19259802"/>
                <a:gd name="adj2" fmla="val 2159666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Medium"/>
                <a:cs typeface="+mn-cs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918542E-75F6-9B48-F53A-30483E29F80D}"/>
                </a:ext>
              </a:extLst>
            </p:cNvPr>
            <p:cNvSpPr txBox="1"/>
            <p:nvPr/>
          </p:nvSpPr>
          <p:spPr>
            <a:xfrm>
              <a:off x="4917130" y="3423679"/>
              <a:ext cx="3638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Lat.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EF141574-8FAB-A0CA-78B3-6DC14EA52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8834" y="3615601"/>
              <a:ext cx="180000" cy="18000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Medium"/>
                <a:cs typeface="+mn-cs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60BDCB9-27CE-9ACD-7F7A-2B861D1080DB}"/>
                </a:ext>
              </a:extLst>
            </p:cNvPr>
            <p:cNvSpPr txBox="1"/>
            <p:nvPr/>
          </p:nvSpPr>
          <p:spPr>
            <a:xfrm>
              <a:off x="2936506" y="3542188"/>
              <a:ext cx="959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Equator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04DFDAE1-51A0-764C-A8D5-375C1A72DC2C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4059395" y="3127092"/>
              <a:ext cx="180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9B821B6C-BCCD-8ECE-F87D-487C13BB8306}"/>
                </a:ext>
              </a:extLst>
            </p:cNvPr>
            <p:cNvGrpSpPr/>
            <p:nvPr/>
          </p:nvGrpSpPr>
          <p:grpSpPr>
            <a:xfrm rot="2400000">
              <a:off x="4171028" y="1777477"/>
              <a:ext cx="704" cy="1369707"/>
              <a:chOff x="4479302" y="2712391"/>
              <a:chExt cx="704" cy="680989"/>
            </a:xfrm>
          </p:grpSpPr>
          <p:cxnSp>
            <p:nvCxnSpPr>
              <p:cNvPr id="200" name="직선 연결선 199">
                <a:extLst>
                  <a:ext uri="{FF2B5EF4-FFF2-40B4-BE49-F238E27FC236}">
                    <a16:creationId xmlns:a16="http://schemas.microsoft.com/office/drawing/2014/main" id="{294DAFA6-440F-F5AF-1561-8F43C208C567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4480006" y="3035411"/>
                <a:ext cx="0" cy="357969"/>
              </a:xfrm>
              <a:prstGeom prst="line">
                <a:avLst/>
              </a:prstGeom>
              <a:noFill/>
              <a:ln w="38100" cap="flat" cmpd="sng" algn="ctr">
                <a:solidFill>
                  <a:srgbClr val="BCBAB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1" name="직선 연결선 200">
                <a:extLst>
                  <a:ext uri="{FF2B5EF4-FFF2-40B4-BE49-F238E27FC236}">
                    <a16:creationId xmlns:a16="http://schemas.microsoft.com/office/drawing/2014/main" id="{47E1D911-C9B1-4B40-A106-058614FCC347}"/>
                  </a:ext>
                </a:extLst>
              </p:cNvPr>
              <p:cNvCxnSpPr>
                <a:cxnSpLocks/>
              </p:cNvCxnSpPr>
              <p:nvPr/>
            </p:nvCxnSpPr>
            <p:spPr>
              <a:xfrm rot="9600000" flipV="1">
                <a:off x="4479302" y="2712391"/>
                <a:ext cx="0" cy="357969"/>
              </a:xfrm>
              <a:prstGeom prst="line">
                <a:avLst/>
              </a:prstGeom>
              <a:noFill/>
              <a:ln w="38100" cap="flat" cmpd="sng" algn="ctr">
                <a:solidFill>
                  <a:srgbClr val="BCBAB8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E7603EF-EC3D-31EA-03C0-A93851F41546}"/>
                </a:ext>
              </a:extLst>
            </p:cNvPr>
            <p:cNvSpPr txBox="1"/>
            <p:nvPr/>
          </p:nvSpPr>
          <p:spPr>
            <a:xfrm>
              <a:off x="4369811" y="1351407"/>
              <a:ext cx="972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quator</a:t>
              </a: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F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acing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981B4F7-A132-FB82-32ED-A0E1CC4A3DD2}"/>
                </a:ext>
              </a:extLst>
            </p:cNvPr>
            <p:cNvSpPr txBox="1"/>
            <p:nvPr/>
          </p:nvSpPr>
          <p:spPr>
            <a:xfrm>
              <a:off x="3535510" y="2874408"/>
              <a:ext cx="86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P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ole</a:t>
              </a: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F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acing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3DE86127-2D93-B9D7-1AE1-17D70683ED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8835" y="3705601"/>
              <a:ext cx="180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7E1C44CD-F525-A497-ACB6-31490F9602F2}"/>
                </a:ext>
              </a:extLst>
            </p:cNvPr>
            <p:cNvCxnSpPr>
              <a:cxnSpLocks/>
            </p:cNvCxnSpPr>
            <p:nvPr/>
          </p:nvCxnSpPr>
          <p:spPr>
            <a:xfrm rot="19200000">
              <a:off x="4059395" y="4284110"/>
              <a:ext cx="1800000" cy="0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997017BD-5D26-AA8E-3FDE-8CD48D9F2772}"/>
                </a:ext>
              </a:extLst>
            </p:cNvPr>
            <p:cNvGrpSpPr/>
            <p:nvPr/>
          </p:nvGrpSpPr>
          <p:grpSpPr>
            <a:xfrm rot="19200000">
              <a:off x="4178245" y="4249570"/>
              <a:ext cx="704" cy="1369707"/>
              <a:chOff x="4479302" y="2712391"/>
              <a:chExt cx="704" cy="680989"/>
            </a:xfrm>
          </p:grpSpPr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4D36D8B6-845A-CC1F-FE86-3A0D9B25606D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4480006" y="3035411"/>
                <a:ext cx="0" cy="357969"/>
              </a:xfrm>
              <a:prstGeom prst="line">
                <a:avLst/>
              </a:prstGeom>
              <a:noFill/>
              <a:ln w="38100" cap="flat" cmpd="sng" algn="ctr">
                <a:solidFill>
                  <a:srgbClr val="BCBAB8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20195F34-E234-B978-591F-21BE5D883109}"/>
                  </a:ext>
                </a:extLst>
              </p:cNvPr>
              <p:cNvCxnSpPr>
                <a:cxnSpLocks/>
              </p:cNvCxnSpPr>
              <p:nvPr/>
            </p:nvCxnSpPr>
            <p:spPr>
              <a:xfrm rot="9600000" flipV="1">
                <a:off x="4479302" y="2712391"/>
                <a:ext cx="0" cy="357969"/>
              </a:xfrm>
              <a:prstGeom prst="line">
                <a:avLst/>
              </a:prstGeom>
              <a:noFill/>
              <a:ln w="38100" cap="flat" cmpd="sng" algn="ctr">
                <a:solidFill>
                  <a:srgbClr val="BCBAB8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A6D2B93-4241-F983-3E3E-C4863019AFB8}"/>
                </a:ext>
              </a:extLst>
            </p:cNvPr>
            <p:cNvSpPr txBox="1"/>
            <p:nvPr/>
          </p:nvSpPr>
          <p:spPr>
            <a:xfrm>
              <a:off x="3531767" y="3965096"/>
              <a:ext cx="86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P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ole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F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acing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C49751B-B2E1-D695-43FD-88C6EEEEFA99}"/>
                </a:ext>
              </a:extLst>
            </p:cNvPr>
            <p:cNvSpPr txBox="1"/>
            <p:nvPr/>
          </p:nvSpPr>
          <p:spPr>
            <a:xfrm>
              <a:off x="4369811" y="5489480"/>
              <a:ext cx="972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quator 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DC143C"/>
                  </a:solidFill>
                  <a:effectLst/>
                  <a:uLnTx/>
                  <a:uFillTx/>
                </a:rPr>
                <a:t>F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25757"/>
                  </a:solidFill>
                  <a:effectLst/>
                  <a:uLnTx/>
                  <a:uFillTx/>
                </a:rPr>
                <a:t>acing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25757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27F6906-C947-17DD-34E1-A824B10BBE64}"/>
                </a:ext>
              </a:extLst>
            </p:cNvPr>
            <p:cNvSpPr txBox="1"/>
            <p:nvPr/>
          </p:nvSpPr>
          <p:spPr>
            <a:xfrm>
              <a:off x="5252834" y="1349870"/>
              <a:ext cx="79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North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Pole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C4C102E-BB6D-D50E-D91F-3B0C67A4E096}"/>
                </a:ext>
              </a:extLst>
            </p:cNvPr>
            <p:cNvSpPr txBox="1"/>
            <p:nvPr/>
          </p:nvSpPr>
          <p:spPr>
            <a:xfrm>
              <a:off x="5252834" y="5471514"/>
              <a:ext cx="79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South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Pole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81D3CA9-EF7B-5026-934B-E93F9A6FBB59}"/>
              </a:ext>
            </a:extLst>
          </p:cNvPr>
          <p:cNvGrpSpPr>
            <a:grpSpLocks noChangeAspect="1"/>
          </p:cNvGrpSpPr>
          <p:nvPr/>
        </p:nvGrpSpPr>
        <p:grpSpPr>
          <a:xfrm>
            <a:off x="6291179" y="3964033"/>
            <a:ext cx="4539969" cy="3408759"/>
            <a:chOff x="5053034" y="1768859"/>
            <a:chExt cx="5173376" cy="388434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9C974960-45C4-CD5A-A575-6559EDC4FACD}"/>
                </a:ext>
              </a:extLst>
            </p:cNvPr>
            <p:cNvGrpSpPr/>
            <p:nvPr/>
          </p:nvGrpSpPr>
          <p:grpSpPr>
            <a:xfrm>
              <a:off x="6626409" y="1768859"/>
              <a:ext cx="3600001" cy="3884342"/>
              <a:chOff x="6753409" y="1768859"/>
              <a:chExt cx="3600001" cy="3884342"/>
            </a:xfrm>
          </p:grpSpPr>
          <p:sp>
            <p:nvSpPr>
              <p:cNvPr id="143" name="부분 원형 142">
                <a:extLst>
                  <a:ext uri="{FF2B5EF4-FFF2-40B4-BE49-F238E27FC236}">
                    <a16:creationId xmlns:a16="http://schemas.microsoft.com/office/drawing/2014/main" id="{62FC1A08-5C05-B12E-45EE-C98A918F08B9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799856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원호 143">
                <a:extLst>
                  <a:ext uri="{FF2B5EF4-FFF2-40B4-BE49-F238E27FC236}">
                    <a16:creationId xmlns:a16="http://schemas.microsoft.com/office/drawing/2014/main" id="{62EFBAED-E64D-4475-5BA0-D885AD52F1A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BF1F1F49-1226-AB11-439B-1982965D7B32}"/>
                  </a:ext>
                </a:extLst>
              </p:cNvPr>
              <p:cNvSpPr txBox="1"/>
              <p:nvPr/>
            </p:nvSpPr>
            <p:spPr>
              <a:xfrm>
                <a:off x="7821705" y="3571279"/>
                <a:ext cx="310530" cy="210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3626323A-EB60-F3C1-D298-37DC166262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4E6EA51-DA16-C7F3-B291-D31AC69294EF}"/>
                  </a:ext>
                </a:extLst>
              </p:cNvPr>
              <p:cNvSpPr txBox="1"/>
              <p:nvPr/>
            </p:nvSpPr>
            <p:spPr>
              <a:xfrm>
                <a:off x="6969892" y="3831605"/>
                <a:ext cx="959863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1532819D-D805-BE6F-7741-B75FA249177E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그룹 148">
                <a:extLst>
                  <a:ext uri="{FF2B5EF4-FFF2-40B4-BE49-F238E27FC236}">
                    <a16:creationId xmlns:a16="http://schemas.microsoft.com/office/drawing/2014/main" id="{8C0FD1EB-D178-CA18-DFEF-88DF350F4C22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1BC6523B-6745-0BD2-3ADE-21BA0B461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DD2DB0E-13BE-BB70-1958-F8D1E9F40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9127E2A-E6D8-F07B-7EB4-71A854DDF2C6}"/>
                  </a:ext>
                </a:extLst>
              </p:cNvPr>
              <p:cNvSpPr txBox="1"/>
              <p:nvPr/>
            </p:nvSpPr>
            <p:spPr>
              <a:xfrm>
                <a:off x="7259063" y="2206568"/>
                <a:ext cx="810000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A3356CB-39D6-2626-C810-D8C108A4B41F}"/>
                  </a:ext>
                </a:extLst>
              </p:cNvPr>
              <p:cNvSpPr txBox="1"/>
              <p:nvPr/>
            </p:nvSpPr>
            <p:spPr>
              <a:xfrm>
                <a:off x="6753409" y="2868386"/>
                <a:ext cx="72449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47538F00-8921-A0B8-37C5-E9E2E0500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F5D36F3D-91AD-6D40-1DE0-D7D626225C68}"/>
                  </a:ext>
                </a:extLst>
              </p:cNvPr>
              <p:cNvSpPr txBox="1"/>
              <p:nvPr/>
            </p:nvSpPr>
            <p:spPr>
              <a:xfrm>
                <a:off x="8200160" y="1768859"/>
                <a:ext cx="347430" cy="315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</a:t>
                </a:r>
                <a:endParaRPr lang="ko-KR" altLang="en-US" sz="1200" b="1" dirty="0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8F081FC2-69C6-3EAA-880C-0972346A6F1A}"/>
                </a:ext>
              </a:extLst>
            </p:cNvPr>
            <p:cNvGrpSpPr/>
            <p:nvPr/>
          </p:nvGrpSpPr>
          <p:grpSpPr>
            <a:xfrm>
              <a:off x="5111465" y="1781833"/>
              <a:ext cx="2086266" cy="1398646"/>
              <a:chOff x="5238465" y="1781833"/>
              <a:chExt cx="2086266" cy="1398646"/>
            </a:xfrm>
          </p:grpSpPr>
          <p:cxnSp>
            <p:nvCxnSpPr>
              <p:cNvPr id="127" name="직선 화살표 연결선 126">
                <a:extLst>
                  <a:ext uri="{FF2B5EF4-FFF2-40B4-BE49-F238E27FC236}">
                    <a16:creationId xmlns:a16="http://schemas.microsoft.com/office/drawing/2014/main" id="{ECEB4D81-92A4-79EC-E9BB-0C04ACE2D7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1705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A0B3AB42-693D-5EF1-48D2-770B683CE7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8952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3F347064-F6B9-251F-272F-A29188E023A8}"/>
                  </a:ext>
                </a:extLst>
              </p:cNvPr>
              <p:cNvGrpSpPr/>
              <p:nvPr/>
            </p:nvGrpSpPr>
            <p:grpSpPr>
              <a:xfrm>
                <a:off x="6615337" y="2126708"/>
                <a:ext cx="159798" cy="144000"/>
                <a:chOff x="6756939" y="1804222"/>
                <a:chExt cx="159798" cy="144000"/>
              </a:xfrm>
            </p:grpSpPr>
            <p:cxnSp>
              <p:nvCxnSpPr>
                <p:cNvPr id="141" name="직선 연결선 140">
                  <a:extLst>
                    <a:ext uri="{FF2B5EF4-FFF2-40B4-BE49-F238E27FC236}">
                      <a16:creationId xmlns:a16="http://schemas.microsoft.com/office/drawing/2014/main" id="{31C08326-099B-C926-EF08-75A7B1A58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756939" y="1918031"/>
                  <a:ext cx="14399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직선 연결선 141">
                  <a:extLst>
                    <a:ext uri="{FF2B5EF4-FFF2-40B4-BE49-F238E27FC236}">
                      <a16:creationId xmlns:a16="http://schemas.microsoft.com/office/drawing/2014/main" id="{1744C2C0-D94C-BE18-2C96-A162C7736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844737" y="187622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DBC5CAF-D2E6-78FF-E994-3F453F1DBCF5}"/>
                  </a:ext>
                </a:extLst>
              </p:cNvPr>
              <p:cNvSpPr txBox="1"/>
              <p:nvPr/>
            </p:nvSpPr>
            <p:spPr>
              <a:xfrm>
                <a:off x="5238465" y="2864834"/>
                <a:ext cx="1230679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DE207D44-5AAD-009C-F36A-B154977F193F}"/>
                  </a:ext>
                </a:extLst>
              </p:cNvPr>
              <p:cNvGrpSpPr/>
              <p:nvPr/>
            </p:nvGrpSpPr>
            <p:grpSpPr>
              <a:xfrm rot="2400000">
                <a:off x="6531262" y="2580206"/>
                <a:ext cx="157196" cy="144000"/>
                <a:chOff x="6612017" y="1752497"/>
                <a:chExt cx="157196" cy="1440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A37EBEB4-4A59-8BB2-420F-40607AD7B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612017" y="1869377"/>
                  <a:ext cx="14400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3E6D82F0-CCFC-DCDC-9900-74759B447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697213" y="182449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6BB4D355-BB07-23D2-A6E3-AF8C5C7282DD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623799" y="2095970"/>
                <a:ext cx="0" cy="24613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E0EF5A85-6556-4598-49C8-C3E6DF755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952" y="2869641"/>
                <a:ext cx="72199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직선 화살표 연결선 133">
                <a:extLst>
                  <a:ext uri="{FF2B5EF4-FFF2-40B4-BE49-F238E27FC236}">
                    <a16:creationId xmlns:a16="http://schemas.microsoft.com/office/drawing/2014/main" id="{BDB9DE5C-9FF2-40B6-391C-AFEA4F83A5D7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564047" y="2709770"/>
                <a:ext cx="369204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1551AF32-5C53-B2FC-25EC-61FEDC455E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1705" y="2322790"/>
                <a:ext cx="7219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82F656E8-136C-C091-FD86-076203CCC957}"/>
                  </a:ext>
                </a:extLst>
              </p:cNvPr>
              <p:cNvSpPr txBox="1"/>
              <p:nvPr/>
            </p:nvSpPr>
            <p:spPr>
              <a:xfrm>
                <a:off x="5783533" y="1781833"/>
                <a:ext cx="1163922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200" dirty="0"/>
                  <a:t>Flux</a:t>
                </a:r>
              </a:p>
            </p:txBody>
          </p: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B5A6D50C-4FCA-D84F-371D-F49582380B39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627346" y="2203529"/>
                <a:ext cx="697385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5A61469-2612-4651-4FCA-9A59953DC6FD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385405" y="2412898"/>
                <a:ext cx="0" cy="6153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418A839-77C5-67F2-9779-98ACD9B9BDC7}"/>
                </a:ext>
              </a:extLst>
            </p:cNvPr>
            <p:cNvGrpSpPr/>
            <p:nvPr/>
          </p:nvGrpSpPr>
          <p:grpSpPr>
            <a:xfrm>
              <a:off x="5053034" y="3170111"/>
              <a:ext cx="1430119" cy="1369707"/>
              <a:chOff x="5180034" y="3170111"/>
              <a:chExt cx="1430119" cy="1369707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75868A3D-37DF-5963-4E2B-5EC0CC01DBD0}"/>
                  </a:ext>
                </a:extLst>
              </p:cNvPr>
              <p:cNvGrpSpPr/>
              <p:nvPr/>
            </p:nvGrpSpPr>
            <p:grpSpPr>
              <a:xfrm>
                <a:off x="6609449" y="3170111"/>
                <a:ext cx="704" cy="1369707"/>
                <a:chOff x="4479302" y="2712391"/>
                <a:chExt cx="704" cy="680989"/>
              </a:xfrm>
            </p:grpSpPr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3DA065D3-28D9-5601-68E7-18C8E8945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3E974DB5-1553-7761-BB43-B547FA85B7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69BEAB53-3E54-9E5D-E034-EBCA541F81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4241914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8C72A9EB-4ADE-BEDE-B4F8-CBF75C659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3469829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4AB4B4C0-5CD4-008E-1943-AEA6127B09C9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>
                <a:off x="5907575" y="3586800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357B058C-FCFD-6004-59A2-5EB73D32B195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5907575" y="4124943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BE3A6EF0-A11A-E2DC-E256-44621A586D0D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V="1">
                <a:off x="5894046" y="3462233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16E8237C-A3B7-7EE4-B98D-A1103DA34916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5894045" y="3997512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5E1C8-D69F-3050-55BD-0C814C7AA4CF}"/>
                  </a:ext>
                </a:extLst>
              </p:cNvPr>
              <p:cNvSpPr txBox="1"/>
              <p:nvPr/>
            </p:nvSpPr>
            <p:spPr>
              <a:xfrm>
                <a:off x="5180034" y="3592192"/>
                <a:ext cx="82045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Same </a:t>
                </a:r>
                <a:r>
                  <a:rPr lang="en-US" altLang="ko-KR" sz="1200" dirty="0"/>
                  <a:t>Flux</a:t>
                </a:r>
                <a:endParaRPr lang="ko-KR" altLang="en-US" sz="1200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3A9F3B-4BA5-4540-814C-413B406D3460}"/>
              </a:ext>
            </a:extLst>
          </p:cNvPr>
          <p:cNvGrpSpPr/>
          <p:nvPr/>
        </p:nvGrpSpPr>
        <p:grpSpPr>
          <a:xfrm>
            <a:off x="6234112" y="331316"/>
            <a:ext cx="5801888" cy="3654563"/>
            <a:chOff x="6234112" y="331316"/>
            <a:chExt cx="5801888" cy="365456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2022AD-E4D2-4CBA-AD9F-39DBD41E4DA4}"/>
                </a:ext>
              </a:extLst>
            </p:cNvPr>
            <p:cNvGrpSpPr/>
            <p:nvPr/>
          </p:nvGrpSpPr>
          <p:grpSpPr>
            <a:xfrm>
              <a:off x="6234112" y="710624"/>
              <a:ext cx="5801888" cy="3275255"/>
              <a:chOff x="6234112" y="710624"/>
              <a:chExt cx="5801888" cy="3275255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EF90105B-1BAB-4604-A3C3-C4BC5CE1F0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84000" y="720000"/>
                <a:ext cx="5652000" cy="3182516"/>
                <a:chOff x="408562" y="1046053"/>
                <a:chExt cx="5686238" cy="3201795"/>
              </a:xfrm>
            </p:grpSpPr>
            <p:pic>
              <p:nvPicPr>
                <p:cNvPr id="117" name="내용 개체 틀 4">
                  <a:extLst>
                    <a:ext uri="{FF2B5EF4-FFF2-40B4-BE49-F238E27FC236}">
                      <a16:creationId xmlns:a16="http://schemas.microsoft.com/office/drawing/2014/main" id="{BCCB6CE2-EDDD-4E72-9504-7333AFE74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07" t="43514" r="5055" b="27784"/>
                <a:stretch/>
              </p:blipFill>
              <p:spPr>
                <a:xfrm>
                  <a:off x="408562" y="2428897"/>
                  <a:ext cx="5686238" cy="1818951"/>
                </a:xfrm>
                <a:prstGeom prst="rect">
                  <a:avLst/>
                </a:prstGeom>
              </p:spPr>
            </p:pic>
            <p:pic>
              <p:nvPicPr>
                <p:cNvPr id="118" name="내용 개체 틀 4">
                  <a:extLst>
                    <a:ext uri="{FF2B5EF4-FFF2-40B4-BE49-F238E27FC236}">
                      <a16:creationId xmlns:a16="http://schemas.microsoft.com/office/drawing/2014/main" id="{6471C33C-840D-402D-B261-870BD0308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07" r="5055" b="77575"/>
                <a:stretch/>
              </p:blipFill>
              <p:spPr>
                <a:xfrm>
                  <a:off x="408562" y="1046053"/>
                  <a:ext cx="5686238" cy="1421209"/>
                </a:xfrm>
                <a:prstGeom prst="rect">
                  <a:avLst/>
                </a:prstGeom>
              </p:spPr>
            </p:pic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6B7F7736-CA6B-4C62-ACA8-91A22B2415A3}"/>
                    </a:ext>
                  </a:extLst>
                </p:cNvPr>
                <p:cNvSpPr/>
                <p:nvPr/>
              </p:nvSpPr>
              <p:spPr>
                <a:xfrm>
                  <a:off x="408562" y="3760763"/>
                  <a:ext cx="181988" cy="1249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4BD80E-0F33-4FDD-99EA-B9EB292820C8}"/>
                  </a:ext>
                </a:extLst>
              </p:cNvPr>
              <p:cNvSpPr txBox="1"/>
              <p:nvPr/>
            </p:nvSpPr>
            <p:spPr>
              <a:xfrm>
                <a:off x="6986079" y="3647325"/>
                <a:ext cx="250969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|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Latitude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| (°)</a:t>
                </a:r>
                <a:endParaRPr lang="ko-KR" altLang="en-US" sz="16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E63B9ED-2C2B-4F86-AFC2-7CD7714DE9F9}"/>
                  </a:ext>
                </a:extLst>
              </p:cNvPr>
              <p:cNvSpPr txBox="1"/>
              <p:nvPr/>
            </p:nvSpPr>
            <p:spPr>
              <a:xfrm>
                <a:off x="9495777" y="3647325"/>
                <a:ext cx="246347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Longitude (°)</a:t>
                </a:r>
                <a:endParaRPr lang="ko-KR" altLang="en-US" sz="16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7D1E731-647B-47A2-B114-CFFCD047A322}"/>
                  </a:ext>
                </a:extLst>
              </p:cNvPr>
              <p:cNvSpPr txBox="1"/>
              <p:nvPr/>
            </p:nvSpPr>
            <p:spPr>
              <a:xfrm rot="16200000">
                <a:off x="5711443" y="1233294"/>
                <a:ext cx="138389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ΔOMAT</a:t>
                </a:r>
                <a:endParaRPr lang="ko-KR" altLang="en-US" sz="16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B7BAC2A-1CE1-4100-9BF9-280590EFB959}"/>
                  </a:ext>
                </a:extLst>
              </p:cNvPr>
              <p:cNvSpPr txBox="1"/>
              <p:nvPr/>
            </p:nvSpPr>
            <p:spPr>
              <a:xfrm rot="16200000">
                <a:off x="5539389" y="2597629"/>
                <a:ext cx="17280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Log&lt;flux&gt; ratio</a:t>
                </a:r>
                <a:endParaRPr lang="ko-KR" altLang="en-US" sz="1600" dirty="0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6A2233-DA6C-456B-A418-FD8F76FAA1E3}"/>
                </a:ext>
              </a:extLst>
            </p:cNvPr>
            <p:cNvSpPr txBox="1"/>
            <p:nvPr/>
          </p:nvSpPr>
          <p:spPr>
            <a:xfrm>
              <a:off x="6999887" y="331316"/>
              <a:ext cx="29946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OMAT = Optical Maturity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8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3546C493-6C6F-809A-58A8-4733FE48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00" y="717461"/>
            <a:ext cx="11880000" cy="5580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3C299F-289C-4D1F-8DDB-36ECF3C3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Overview: This Study</a:t>
            </a:r>
            <a:endParaRPr lang="ko-KR" altLang="en-US" dirty="0"/>
          </a:p>
        </p:txBody>
      </p:sp>
      <p:sp>
        <p:nvSpPr>
          <p:cNvPr id="15" name="날짜 개체 틀 14">
            <a:extLst>
              <a:ext uri="{FF2B5EF4-FFF2-40B4-BE49-F238E27FC236}">
                <a16:creationId xmlns:a16="http://schemas.microsoft.com/office/drawing/2014/main" id="{FDFFCE66-32B2-4658-927C-CFB7242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FD5EDA3D-B827-4105-B8AA-D9FDD3BC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8ACF3B-9A1A-4C63-BBC0-E402D207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8EFD76-890E-431C-A23D-7B414EE6577E}"/>
              </a:ext>
            </a:extLst>
          </p:cNvPr>
          <p:cNvSpPr/>
          <p:nvPr/>
        </p:nvSpPr>
        <p:spPr>
          <a:xfrm>
            <a:off x="46800" y="36000"/>
            <a:ext cx="3024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1E1F5-5640-4F57-9838-059DCCEE40BF}"/>
              </a:ext>
            </a:extLst>
          </p:cNvPr>
          <p:cNvSpPr txBox="1"/>
          <p:nvPr/>
        </p:nvSpPr>
        <p:spPr>
          <a:xfrm>
            <a:off x="1415400" y="5080230"/>
            <a:ext cx="9360000" cy="4279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90000" rIns="0" bIns="90000" rtlCol="0" anchor="ctr">
            <a:spAutoFit/>
          </a:bodyPr>
          <a:lstStyle/>
          <a:p>
            <a:pPr algn="ctr"/>
            <a:r>
              <a:rPr lang="en-US" altLang="ko-KR" sz="1600" dirty="0"/>
              <a:t>The latitudinal and longitudinal trends analyzed by </a:t>
            </a:r>
            <a:r>
              <a:rPr lang="en-US" altLang="ko-KR" sz="1600" b="1" dirty="0">
                <a:solidFill>
                  <a:schemeClr val="accent1"/>
                </a:solidFill>
              </a:rPr>
              <a:t>dividing into the N and S hemispheres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716492-DAD9-8709-2FA6-0AFDFBBF6441}"/>
              </a:ext>
            </a:extLst>
          </p:cNvPr>
          <p:cNvGrpSpPr/>
          <p:nvPr/>
        </p:nvGrpSpPr>
        <p:grpSpPr>
          <a:xfrm>
            <a:off x="6359403" y="5590172"/>
            <a:ext cx="4415997" cy="584775"/>
            <a:chOff x="6656613" y="5668828"/>
            <a:chExt cx="441599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B8F712-82A4-47D1-B8C6-A7DBCDEBDF89}"/>
                </a:ext>
              </a:extLst>
            </p:cNvPr>
            <p:cNvSpPr txBox="1"/>
            <p:nvPr/>
          </p:nvSpPr>
          <p:spPr>
            <a:xfrm>
              <a:off x="7112610" y="5668828"/>
              <a:ext cx="396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Space weathering (solar wind particles)</a:t>
              </a:r>
            </a:p>
            <a:p>
              <a:r>
                <a:rPr lang="en-US" altLang="ko-KR" sz="1600" b="1" dirty="0">
                  <a:solidFill>
                    <a:schemeClr val="accent2"/>
                  </a:solidFill>
                </a:rPr>
                <a:t>Impart gardening (meteoroids)</a:t>
              </a:r>
              <a:endParaRPr lang="en-US" altLang="ko-KR" sz="1600" b="1" dirty="0"/>
            </a:p>
          </p:txBody>
        </p:sp>
        <p:sp>
          <p:nvSpPr>
            <p:cNvPr id="21" name="L 도형 20">
              <a:extLst>
                <a:ext uri="{FF2B5EF4-FFF2-40B4-BE49-F238E27FC236}">
                  <a16:creationId xmlns:a16="http://schemas.microsoft.com/office/drawing/2014/main" id="{848FB979-C3A3-400C-9D20-9CFE39A20056}"/>
                </a:ext>
              </a:extLst>
            </p:cNvPr>
            <p:cNvSpPr/>
            <p:nvPr/>
          </p:nvSpPr>
          <p:spPr>
            <a:xfrm>
              <a:off x="6991246" y="5799215"/>
              <a:ext cx="108000" cy="324000"/>
            </a:xfrm>
            <a:prstGeom prst="corner">
              <a:avLst>
                <a:gd name="adj1" fmla="val 15306"/>
                <a:gd name="adj2" fmla="val 15306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110" name="L 도형 109">
              <a:extLst>
                <a:ext uri="{FF2B5EF4-FFF2-40B4-BE49-F238E27FC236}">
                  <a16:creationId xmlns:a16="http://schemas.microsoft.com/office/drawing/2014/main" id="{2506FA51-5641-497C-93B9-C026ECE2B2F3}"/>
                </a:ext>
              </a:extLst>
            </p:cNvPr>
            <p:cNvSpPr/>
            <p:nvPr/>
          </p:nvSpPr>
          <p:spPr>
            <a:xfrm rot="10800000" flipH="1">
              <a:off x="6991247" y="5799215"/>
              <a:ext cx="108000" cy="324000"/>
            </a:xfrm>
            <a:prstGeom prst="corner">
              <a:avLst>
                <a:gd name="adj1" fmla="val 15306"/>
                <a:gd name="adj2" fmla="val 15306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sp>
          <p:nvSpPr>
            <p:cNvPr id="111" name="화살표: 오른쪽 110">
              <a:extLst>
                <a:ext uri="{FF2B5EF4-FFF2-40B4-BE49-F238E27FC236}">
                  <a16:creationId xmlns:a16="http://schemas.microsoft.com/office/drawing/2014/main" id="{33D58EBD-79F2-40DE-B8E9-3E9D0163E2CE}"/>
                </a:ext>
              </a:extLst>
            </p:cNvPr>
            <p:cNvSpPr/>
            <p:nvPr/>
          </p:nvSpPr>
          <p:spPr>
            <a:xfrm rot="10800000">
              <a:off x="6656613" y="5824807"/>
              <a:ext cx="338544" cy="272815"/>
            </a:xfrm>
            <a:prstGeom prst="rightArrow">
              <a:avLst>
                <a:gd name="adj1" fmla="val 46337"/>
                <a:gd name="adj2" fmla="val 6628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0CB6E2-432C-620E-D3A7-941F3915E540}"/>
              </a:ext>
            </a:extLst>
          </p:cNvPr>
          <p:cNvGrpSpPr/>
          <p:nvPr/>
        </p:nvGrpSpPr>
        <p:grpSpPr>
          <a:xfrm>
            <a:off x="1578289" y="707530"/>
            <a:ext cx="9693144" cy="4359145"/>
            <a:chOff x="1578289" y="707530"/>
            <a:chExt cx="9693144" cy="435914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40F4AF1-4722-09BD-AC03-73470D12D3DA}"/>
                </a:ext>
              </a:extLst>
            </p:cNvPr>
            <p:cNvGrpSpPr/>
            <p:nvPr/>
          </p:nvGrpSpPr>
          <p:grpSpPr>
            <a:xfrm>
              <a:off x="1578289" y="717461"/>
              <a:ext cx="7992000" cy="4349214"/>
              <a:chOff x="1342293" y="717461"/>
              <a:chExt cx="7992000" cy="434921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B039775-8FC3-4F1E-8699-9188169EE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27"/>
              <a:stretch/>
            </p:blipFill>
            <p:spPr>
              <a:xfrm>
                <a:off x="1342293" y="2594536"/>
                <a:ext cx="7992000" cy="2472139"/>
              </a:xfrm>
              <a:prstGeom prst="rect">
                <a:avLst/>
              </a:prstGeom>
            </p:spPr>
          </p:pic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42405050-E9EE-4A1F-B0F9-A401E3E31F4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683413" y="717461"/>
                <a:ext cx="7588575" cy="1855187"/>
                <a:chOff x="408562" y="1046053"/>
                <a:chExt cx="7634547" cy="1866422"/>
              </a:xfrm>
            </p:grpSpPr>
            <p:pic>
              <p:nvPicPr>
                <p:cNvPr id="117" name="내용 개체 틀 4">
                  <a:extLst>
                    <a:ext uri="{FF2B5EF4-FFF2-40B4-BE49-F238E27FC236}">
                      <a16:creationId xmlns:a16="http://schemas.microsoft.com/office/drawing/2014/main" id="{7ACAD786-9126-4DB8-967A-1CC7EF75E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07" t="64996" r="5055" b="27784"/>
                <a:stretch/>
              </p:blipFill>
              <p:spPr>
                <a:xfrm>
                  <a:off x="408562" y="2405832"/>
                  <a:ext cx="5686238" cy="457554"/>
                </a:xfrm>
                <a:prstGeom prst="rect">
                  <a:avLst/>
                </a:prstGeom>
              </p:spPr>
            </p:pic>
            <p:pic>
              <p:nvPicPr>
                <p:cNvPr id="118" name="내용 개체 틀 4">
                  <a:extLst>
                    <a:ext uri="{FF2B5EF4-FFF2-40B4-BE49-F238E27FC236}">
                      <a16:creationId xmlns:a16="http://schemas.microsoft.com/office/drawing/2014/main" id="{0EB994AB-DFCF-42FF-9FF8-DB8FEE6CA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07" r="5055" b="77983"/>
                <a:stretch/>
              </p:blipFill>
              <p:spPr>
                <a:xfrm>
                  <a:off x="437310" y="1046053"/>
                  <a:ext cx="7605799" cy="1866422"/>
                </a:xfrm>
                <a:prstGeom prst="rect">
                  <a:avLst/>
                </a:prstGeom>
              </p:spPr>
            </p:pic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41E0F7A8-BDA7-4BD1-BCE1-8E696AA92F8F}"/>
                    </a:ext>
                  </a:extLst>
                </p:cNvPr>
                <p:cNvSpPr/>
                <p:nvPr/>
              </p:nvSpPr>
              <p:spPr>
                <a:xfrm>
                  <a:off x="408562" y="2409594"/>
                  <a:ext cx="108654" cy="1249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7EABF5-E68A-491E-B6CA-7DD2B09AE124}"/>
                </a:ext>
              </a:extLst>
            </p:cNvPr>
            <p:cNvSpPr txBox="1"/>
            <p:nvPr/>
          </p:nvSpPr>
          <p:spPr>
            <a:xfrm>
              <a:off x="9471433" y="2679338"/>
              <a:ext cx="1800000" cy="52322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This Study</a:t>
              </a:r>
            </a:p>
            <a:p>
              <a:r>
                <a:rPr lang="en-US" altLang="ko-KR" sz="1400" dirty="0"/>
                <a:t>&gt; 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26,802 craters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70C47F7-E989-4154-A4B3-7EE3D5B501CB}"/>
                </a:ext>
              </a:extLst>
            </p:cNvPr>
            <p:cNvSpPr txBox="1"/>
            <p:nvPr/>
          </p:nvSpPr>
          <p:spPr>
            <a:xfrm>
              <a:off x="9471433" y="707530"/>
              <a:ext cx="1800000" cy="523220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Sim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et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al.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(2017)</a:t>
              </a:r>
            </a:p>
            <a:p>
              <a:r>
                <a:rPr lang="en-US" altLang="ko-KR" sz="1400" dirty="0"/>
                <a:t>&gt; 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1,872 craters</a:t>
              </a:r>
              <a:endParaRPr lang="ko-KR" alt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BCA8FC-F62E-5C7A-AA3F-110737B19FE2}"/>
              </a:ext>
            </a:extLst>
          </p:cNvPr>
          <p:cNvGrpSpPr/>
          <p:nvPr/>
        </p:nvGrpSpPr>
        <p:grpSpPr>
          <a:xfrm>
            <a:off x="1415400" y="5590172"/>
            <a:ext cx="4304685" cy="584775"/>
            <a:chOff x="1415400" y="5668828"/>
            <a:chExt cx="4304685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074DA39-AB15-7173-FD0A-F22E60D4C9B8}"/>
                </a:ext>
              </a:extLst>
            </p:cNvPr>
            <p:cNvGrpSpPr/>
            <p:nvPr/>
          </p:nvGrpSpPr>
          <p:grpSpPr>
            <a:xfrm>
              <a:off x="2506465" y="5668828"/>
              <a:ext cx="3213620" cy="584775"/>
              <a:chOff x="1729720" y="5629500"/>
              <a:chExt cx="3213620" cy="58477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0DBBEE-A73E-4620-8BF8-0760FEEC778A}"/>
                  </a:ext>
                </a:extLst>
              </p:cNvPr>
              <p:cNvSpPr txBox="1"/>
              <p:nvPr/>
            </p:nvSpPr>
            <p:spPr>
              <a:xfrm>
                <a:off x="2026889" y="5629500"/>
                <a:ext cx="29164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891" indent="-342891">
                  <a:buFont typeface="+mj-ea"/>
                  <a:buAutoNum type="circleNumDbPlain"/>
                </a:pPr>
                <a:r>
                  <a:rPr lang="en-US" altLang="ko-KR" sz="1600" dirty="0"/>
                  <a:t>Hemispheric asymmetry</a:t>
                </a:r>
                <a:endParaRPr lang="ko-KR" altLang="en-US" sz="1600" dirty="0"/>
              </a:p>
              <a:p>
                <a:pPr marL="342891" indent="-342891">
                  <a:buFont typeface="+mj-ea"/>
                  <a:buAutoNum type="circleNumDbPlain"/>
                </a:pPr>
                <a:r>
                  <a:rPr lang="en-US" altLang="ko-KR" sz="1600" dirty="0"/>
                  <a:t>Longitudinal offset</a:t>
                </a: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E4BBF5AA-CD93-84C7-DDB4-A4CA36CB2D1D}"/>
                  </a:ext>
                </a:extLst>
              </p:cNvPr>
              <p:cNvSpPr/>
              <p:nvPr/>
            </p:nvSpPr>
            <p:spPr>
              <a:xfrm rot="10800000" flipH="1">
                <a:off x="1729720" y="5781039"/>
                <a:ext cx="338544" cy="272815"/>
              </a:xfrm>
              <a:prstGeom prst="rightArrow">
                <a:avLst>
                  <a:gd name="adj1" fmla="val 46337"/>
                  <a:gd name="adj2" fmla="val 662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4B61FA-1409-2F32-5C87-122CFE0E7354}"/>
                </a:ext>
              </a:extLst>
            </p:cNvPr>
            <p:cNvSpPr txBox="1"/>
            <p:nvPr/>
          </p:nvSpPr>
          <p:spPr>
            <a:xfrm>
              <a:off x="1415400" y="5668828"/>
              <a:ext cx="108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New</a:t>
              </a:r>
            </a:p>
            <a:p>
              <a:pPr algn="ctr"/>
              <a:r>
                <a:rPr lang="en-US" altLang="ko-KR" sz="1600" b="1" dirty="0"/>
                <a:t>Findings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67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93451B1-5A67-4336-8AA3-3BBA19B6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0" y="720000"/>
            <a:ext cx="11880000" cy="5580000"/>
          </a:xfrm>
        </p:spPr>
        <p:txBody>
          <a:bodyPr/>
          <a:lstStyle/>
          <a:p>
            <a:r>
              <a:rPr lang="en-US" altLang="ko-KR" dirty="0"/>
              <a:t>Lunar</a:t>
            </a:r>
            <a:r>
              <a:rPr lang="ko-KR" altLang="en-US" dirty="0"/>
              <a:t> </a:t>
            </a:r>
            <a:r>
              <a:rPr lang="en-US" altLang="ko-KR" dirty="0"/>
              <a:t>Impact Crater Database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6C1D9E-88AA-4AFC-8849-79CC99DD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7DEDE-CE7F-4828-9A28-559EF19D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09F1178-22D4-44A0-8E44-92DBD4E1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8969"/>
              </p:ext>
            </p:extLst>
          </p:nvPr>
        </p:nvGraphicFramePr>
        <p:xfrm>
          <a:off x="156000" y="1133648"/>
          <a:ext cx="5940000" cy="212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LPI (2015)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Robbins et al. (2018)</a:t>
                      </a:r>
                      <a:endParaRPr lang="en-US" altLang="ko-KR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 Number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8716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~1.3 million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432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Main Information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 &amp; Longitude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456133"/>
                  </a:ext>
                </a:extLst>
              </a:tr>
              <a:tr h="43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Major/Minor-axis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73269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D51632-9FA2-48F9-B966-AD1FDF5A8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59701"/>
              </p:ext>
            </p:extLst>
          </p:nvPr>
        </p:nvGraphicFramePr>
        <p:xfrm>
          <a:off x="6456000" y="1133649"/>
          <a:ext cx="5580000" cy="2390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60161933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Topography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Photometry</a:t>
                      </a:r>
                      <a:endParaRPr lang="ko-KR" altLang="en-US" sz="1600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DEM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(Digital Elevation Model)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Reflectance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en-US" altLang="ko-KR" sz="1200" dirty="0"/>
                        <a:t>(415 ~ 1550 nm)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519353"/>
                  </a:ext>
                </a:extLst>
              </a:tr>
              <a:tr h="557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Instrument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LRO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LOLA + </a:t>
                      </a:r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TC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Kaguya</a:t>
                      </a:r>
                      <a:r>
                        <a:rPr lang="en-US" altLang="ko-KR" sz="1400" dirty="0"/>
                        <a:t> MI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0629571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Latitude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-60° ~ +60°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8958"/>
                  </a:ext>
                </a:extLst>
              </a:tr>
              <a:tr h="433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512 </a:t>
                      </a:r>
                      <a:r>
                        <a:rPr lang="en-US" altLang="ko-KR" sz="1400" dirty="0" err="1"/>
                        <a:t>ppd</a:t>
                      </a:r>
                      <a:r>
                        <a:rPr lang="en-US" altLang="ko-KR" sz="1400" dirty="0"/>
                        <a:t> (≈ 60 m/pixel)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5E4DAEE-48DF-4F25-8756-B052EF2DBEBD}"/>
              </a:ext>
            </a:extLst>
          </p:cNvPr>
          <p:cNvGrpSpPr/>
          <p:nvPr/>
        </p:nvGrpSpPr>
        <p:grpSpPr>
          <a:xfrm>
            <a:off x="6636000" y="3856634"/>
            <a:ext cx="5400000" cy="2464341"/>
            <a:chOff x="6395898" y="3741304"/>
            <a:chExt cx="5400000" cy="246434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CB531D8-760E-4BFC-A00D-6A122A4CE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" t="11027"/>
            <a:stretch/>
          </p:blipFill>
          <p:spPr>
            <a:xfrm>
              <a:off x="6395898" y="4048761"/>
              <a:ext cx="5400000" cy="21568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D0DD5CA-B0DC-4EEE-88AF-956DFDAC6839}"/>
                </a:ext>
              </a:extLst>
            </p:cNvPr>
            <p:cNvGrpSpPr/>
            <p:nvPr/>
          </p:nvGrpSpPr>
          <p:grpSpPr>
            <a:xfrm>
              <a:off x="6875054" y="3741304"/>
              <a:ext cx="1807852" cy="288000"/>
              <a:chOff x="6454575" y="4063987"/>
              <a:chExt cx="1807852" cy="28800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5A6695E-57AD-4E1E-8246-9F1808E580FB}"/>
                  </a:ext>
                </a:extLst>
              </p:cNvPr>
              <p:cNvSpPr/>
              <p:nvPr/>
            </p:nvSpPr>
            <p:spPr>
              <a:xfrm>
                <a:off x="6454575" y="4063987"/>
                <a:ext cx="864000" cy="288000"/>
              </a:xfrm>
              <a:prstGeom prst="rect">
                <a:avLst/>
              </a:prstGeom>
              <a:solidFill>
                <a:srgbClr val="468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2018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59164F9-FE67-4C73-86D0-2A683A5BF6F4}"/>
                  </a:ext>
                </a:extLst>
              </p:cNvPr>
              <p:cNvSpPr/>
              <p:nvPr/>
            </p:nvSpPr>
            <p:spPr>
              <a:xfrm>
                <a:off x="7398427" y="4063987"/>
                <a:ext cx="864000" cy="288000"/>
              </a:xfrm>
              <a:prstGeom prst="rect">
                <a:avLst/>
              </a:prstGeom>
              <a:solidFill>
                <a:srgbClr val="F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</a:rPr>
                  <a:t>2015 DB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358EF48-8FE9-474A-B808-B4B3D7E4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30285"/>
              </p:ext>
            </p:extLst>
          </p:nvPr>
        </p:nvGraphicFramePr>
        <p:xfrm>
          <a:off x="156002" y="4175831"/>
          <a:ext cx="6408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5">
                  <a:extLst>
                    <a:ext uri="{9D8B030D-6E8A-4147-A177-3AD203B41FA5}">
                      <a16:colId xmlns:a16="http://schemas.microsoft.com/office/drawing/2014/main" val="3860249225"/>
                    </a:ext>
                  </a:extLst>
                </a:gridCol>
                <a:gridCol w="1810169">
                  <a:extLst>
                    <a:ext uri="{9D8B030D-6E8A-4147-A177-3AD203B41FA5}">
                      <a16:colId xmlns:a16="http://schemas.microsoft.com/office/drawing/2014/main" val="3088033529"/>
                    </a:ext>
                  </a:extLst>
                </a:gridCol>
                <a:gridCol w="1520543">
                  <a:extLst>
                    <a:ext uri="{9D8B030D-6E8A-4147-A177-3AD203B41FA5}">
                      <a16:colId xmlns:a16="http://schemas.microsoft.com/office/drawing/2014/main" val="2056653465"/>
                    </a:ext>
                  </a:extLst>
                </a:gridCol>
                <a:gridCol w="1954983">
                  <a:extLst>
                    <a:ext uri="{9D8B030D-6E8A-4147-A177-3AD203B41FA5}">
                      <a16:colId xmlns:a16="http://schemas.microsoft.com/office/drawing/2014/main" val="3013017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Sim et al. (2017)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This study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78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Database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LPI 2015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Robbins et al. (2018)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981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1,872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3,144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26,802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368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~1 km/pixel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~60 m/pixel</a:t>
                      </a:r>
                      <a:endParaRPr lang="ko-KR" altLang="en-US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4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Diameter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 ~ 120 km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r>
                        <a:rPr lang="en-US" altLang="ko-KR" sz="1400" dirty="0"/>
                        <a:t> ~ 120 km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475962"/>
                  </a:ext>
                </a:extLst>
              </a:tr>
            </a:tbl>
          </a:graphicData>
        </a:graphic>
      </p:graphicFrame>
      <p:sp>
        <p:nvSpPr>
          <p:cNvPr id="21" name="내용 개체 틀 9">
            <a:extLst>
              <a:ext uri="{FF2B5EF4-FFF2-40B4-BE49-F238E27FC236}">
                <a16:creationId xmlns:a16="http://schemas.microsoft.com/office/drawing/2014/main" id="{875FF072-AA81-4B85-BD00-D114C398DD26}"/>
              </a:ext>
            </a:extLst>
          </p:cNvPr>
          <p:cNvSpPr txBox="1">
            <a:spLocks/>
          </p:cNvSpPr>
          <p:nvPr/>
        </p:nvSpPr>
        <p:spPr>
          <a:xfrm>
            <a:off x="6096000" y="720000"/>
            <a:ext cx="5940000" cy="2790000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Global Map</a:t>
            </a:r>
            <a:endParaRPr lang="ko-KR" altLang="en-US" dirty="0"/>
          </a:p>
        </p:txBody>
      </p:sp>
      <p:sp>
        <p:nvSpPr>
          <p:cNvPr id="22" name="내용 개체 틀 9">
            <a:extLst>
              <a:ext uri="{FF2B5EF4-FFF2-40B4-BE49-F238E27FC236}">
                <a16:creationId xmlns:a16="http://schemas.microsoft.com/office/drawing/2014/main" id="{02F1B201-70D2-450C-87FF-6D6633B8BCB6}"/>
              </a:ext>
            </a:extLst>
          </p:cNvPr>
          <p:cNvSpPr txBox="1">
            <a:spLocks/>
          </p:cNvSpPr>
          <p:nvPr/>
        </p:nvSpPr>
        <p:spPr>
          <a:xfrm>
            <a:off x="609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3" name="내용 개체 틀 9">
            <a:extLst>
              <a:ext uri="{FF2B5EF4-FFF2-40B4-BE49-F238E27FC236}">
                <a16:creationId xmlns:a16="http://schemas.microsoft.com/office/drawing/2014/main" id="{D47C5211-3247-44E0-9F11-9413BEDF0C30}"/>
              </a:ext>
            </a:extLst>
          </p:cNvPr>
          <p:cNvSpPr txBox="1">
            <a:spLocks/>
          </p:cNvSpPr>
          <p:nvPr/>
        </p:nvSpPr>
        <p:spPr>
          <a:xfrm>
            <a:off x="156000" y="3700573"/>
            <a:ext cx="5940000" cy="2599427"/>
          </a:xfrm>
          <a:prstGeom prst="rect">
            <a:avLst/>
          </a:prstGeom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Extended Crater Sample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9E0CB5-271E-4ECB-B84B-A6971F50AA49}"/>
              </a:ext>
            </a:extLst>
          </p:cNvPr>
          <p:cNvSpPr/>
          <p:nvPr/>
        </p:nvSpPr>
        <p:spPr>
          <a:xfrm>
            <a:off x="46800" y="36000"/>
            <a:ext cx="4032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99193E-784D-4C3A-B0A8-5B499B8F9903}"/>
              </a:ext>
            </a:extLst>
          </p:cNvPr>
          <p:cNvSpPr/>
          <p:nvPr/>
        </p:nvSpPr>
        <p:spPr>
          <a:xfrm>
            <a:off x="1501102" y="3231450"/>
            <a:ext cx="22124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the comparative verification)</a:t>
            </a:r>
            <a:endParaRPr lang="ko-KR" altLang="en-US" sz="1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F79F21C-A4D4-4FDB-AB34-6E88D6224B8A}"/>
              </a:ext>
            </a:extLst>
          </p:cNvPr>
          <p:cNvSpPr/>
          <p:nvPr/>
        </p:nvSpPr>
        <p:spPr>
          <a:xfrm>
            <a:off x="4202515" y="3231450"/>
            <a:ext cx="15039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(for detailed analysis)</a:t>
            </a:r>
            <a:endParaRPr lang="ko-KR" altLang="en-US" sz="1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6DF68-FEE7-4FD2-8BC0-361D9B59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592743-8883-4CF3-9C14-2A3A58D8AEFB}"/>
              </a:ext>
            </a:extLst>
          </p:cNvPr>
          <p:cNvGrpSpPr/>
          <p:nvPr/>
        </p:nvGrpSpPr>
        <p:grpSpPr>
          <a:xfrm>
            <a:off x="2619204" y="2849650"/>
            <a:ext cx="6804439" cy="3515840"/>
            <a:chOff x="2556848" y="2784948"/>
            <a:chExt cx="6804439" cy="351584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60FCF21-61C2-434D-90B3-17C5EA8F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853" y="3060788"/>
              <a:ext cx="3479113" cy="32400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2C7AFFA-4197-4178-8639-82870A9079DD}"/>
                </a:ext>
              </a:extLst>
            </p:cNvPr>
            <p:cNvSpPr txBox="1"/>
            <p:nvPr/>
          </p:nvSpPr>
          <p:spPr>
            <a:xfrm>
              <a:off x="2556848" y="2784948"/>
              <a:ext cx="2236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Sim et al. (2017)</a:t>
              </a:r>
              <a:endParaRPr lang="ko-KR" altLang="en-US" sz="14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483C7A-8BD1-4CDE-9B5F-6A0CCFC13F12}"/>
                </a:ext>
              </a:extLst>
            </p:cNvPr>
            <p:cNvSpPr txBox="1"/>
            <p:nvPr/>
          </p:nvSpPr>
          <p:spPr>
            <a:xfrm>
              <a:off x="6200068" y="2784948"/>
              <a:ext cx="1763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This study</a:t>
              </a:r>
              <a:endParaRPr lang="ko-KR" altLang="en-US" sz="1400" b="1" dirty="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EEA0C48-7764-4F03-B4C8-3A7F40D79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072" y="3096788"/>
              <a:ext cx="3161215" cy="31680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Processing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431E37-DFA3-4561-87F3-AE696C78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1AA1F-D6C0-4F15-922F-CC08558A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5040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DB202A-CD8B-405B-9E03-347E4FFECE67}"/>
              </a:ext>
            </a:extLst>
          </p:cNvPr>
          <p:cNvGrpSpPr/>
          <p:nvPr/>
        </p:nvGrpSpPr>
        <p:grpSpPr>
          <a:xfrm>
            <a:off x="2368959" y="1306074"/>
            <a:ext cx="1008000" cy="949750"/>
            <a:chOff x="7282283" y="7388019"/>
            <a:chExt cx="1008000" cy="949750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06B40FF5-109B-44E9-B663-81233DCE5C7F}"/>
                </a:ext>
              </a:extLst>
            </p:cNvPr>
            <p:cNvSpPr/>
            <p:nvPr/>
          </p:nvSpPr>
          <p:spPr>
            <a:xfrm>
              <a:off x="7606283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5F842B-4CDC-41C9-BF27-AD6E24529D48}"/>
                </a:ext>
              </a:extLst>
            </p:cNvPr>
            <p:cNvSpPr txBox="1"/>
            <p:nvPr/>
          </p:nvSpPr>
          <p:spPr>
            <a:xfrm>
              <a:off x="7282283" y="7876104"/>
              <a:ext cx="100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3D vector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calculation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640547-FCD9-4598-9A99-CC788BD37F85}"/>
              </a:ext>
            </a:extLst>
          </p:cNvPr>
          <p:cNvSpPr txBox="1"/>
          <p:nvPr/>
        </p:nvSpPr>
        <p:spPr>
          <a:xfrm>
            <a:off x="4983071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Azimuth Angle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F7A364-1E80-4458-B474-8BD0F441D0F6}"/>
              </a:ext>
            </a:extLst>
          </p:cNvPr>
          <p:cNvGrpSpPr>
            <a:grpSpLocks noChangeAspect="1"/>
          </p:cNvGrpSpPr>
          <p:nvPr/>
        </p:nvGrpSpPr>
        <p:grpSpPr>
          <a:xfrm>
            <a:off x="5033056" y="1042868"/>
            <a:ext cx="2060033" cy="1712363"/>
            <a:chOff x="9260625" y="7388019"/>
            <a:chExt cx="1357328" cy="112825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4B206E-FC55-4EC9-AFE5-07A5D9D90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15"/>
            <a:stretch/>
          </p:blipFill>
          <p:spPr>
            <a:xfrm>
              <a:off x="9398119" y="8337535"/>
              <a:ext cx="1080000" cy="5935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3331BA3-7A7D-4CA2-8A9A-181A223B255B}"/>
                </a:ext>
              </a:extLst>
            </p:cNvPr>
            <p:cNvGrpSpPr/>
            <p:nvPr/>
          </p:nvGrpSpPr>
          <p:grpSpPr>
            <a:xfrm>
              <a:off x="9260625" y="8404738"/>
              <a:ext cx="1357328" cy="111535"/>
              <a:chOff x="11688554" y="9395254"/>
              <a:chExt cx="1357328" cy="11153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B89DB-EA59-4452-9D61-C0557DC96614}"/>
                  </a:ext>
                </a:extLst>
              </p:cNvPr>
              <p:cNvSpPr txBox="1"/>
              <p:nvPr/>
            </p:nvSpPr>
            <p:spPr>
              <a:xfrm>
                <a:off x="11688554" y="9395254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261DE-7307-48A2-919B-C2203032ACC3}"/>
                  </a:ext>
                </a:extLst>
              </p:cNvPr>
              <p:cNvSpPr txBox="1"/>
              <p:nvPr/>
            </p:nvSpPr>
            <p:spPr>
              <a:xfrm>
                <a:off x="12685882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180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7424F9-4690-4BF7-B2C0-C82E003DD451}"/>
                  </a:ext>
                </a:extLst>
              </p:cNvPr>
              <p:cNvSpPr txBox="1"/>
              <p:nvPr/>
            </p:nvSpPr>
            <p:spPr>
              <a:xfrm>
                <a:off x="12187218" y="9395254"/>
                <a:ext cx="36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91ADC4B-3866-4CA5-B3A5-193428BE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83" y="7388019"/>
              <a:ext cx="1053539" cy="900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8E0E04-AF4A-4A26-8CFF-537CCF052889}"/>
              </a:ext>
            </a:extLst>
          </p:cNvPr>
          <p:cNvSpPr txBox="1"/>
          <p:nvPr/>
        </p:nvSpPr>
        <p:spPr>
          <a:xfrm>
            <a:off x="3248593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Slope [°]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62076-6089-43FB-95BA-6BB469230499}"/>
              </a:ext>
            </a:extLst>
          </p:cNvPr>
          <p:cNvGrpSpPr>
            <a:grpSpLocks noChangeAspect="1"/>
          </p:cNvGrpSpPr>
          <p:nvPr/>
        </p:nvGrpSpPr>
        <p:grpSpPr>
          <a:xfrm>
            <a:off x="3318915" y="1042874"/>
            <a:ext cx="1847907" cy="1712365"/>
            <a:chOff x="2796074" y="1547081"/>
            <a:chExt cx="1217564" cy="11282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5D346EF-C007-4801-B6DD-D80E2F72744B}"/>
                </a:ext>
              </a:extLst>
            </p:cNvPr>
            <p:cNvGrpSpPr/>
            <p:nvPr/>
          </p:nvGrpSpPr>
          <p:grpSpPr>
            <a:xfrm>
              <a:off x="2796074" y="2496597"/>
              <a:ext cx="1217564" cy="178741"/>
              <a:chOff x="2796074" y="2496597"/>
              <a:chExt cx="1217564" cy="17874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E261951-4C80-41D7-AEEF-999913322A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266"/>
              <a:stretch/>
            </p:blipFill>
            <p:spPr>
              <a:xfrm>
                <a:off x="2933638" y="2496597"/>
                <a:ext cx="1080000" cy="59358"/>
              </a:xfrm>
              <a:prstGeom prst="rect">
                <a:avLst/>
              </a:prstGeom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9D283C4-809D-489F-9535-231D54F33B1C}"/>
                  </a:ext>
                </a:extLst>
              </p:cNvPr>
              <p:cNvGrpSpPr/>
              <p:nvPr/>
            </p:nvGrpSpPr>
            <p:grpSpPr>
              <a:xfrm>
                <a:off x="2796074" y="2563803"/>
                <a:ext cx="1214560" cy="111535"/>
                <a:chOff x="22882943" y="13663694"/>
                <a:chExt cx="1214560" cy="111535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B378BE-A094-4E48-B28A-9286D029CA89}"/>
                    </a:ext>
                  </a:extLst>
                </p:cNvPr>
                <p:cNvSpPr txBox="1"/>
                <p:nvPr/>
              </p:nvSpPr>
              <p:spPr>
                <a:xfrm>
                  <a:off x="22882943" y="13663694"/>
                  <a:ext cx="360000" cy="111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8E81964-7341-49D2-9BCA-1A73FF29DE6D}"/>
                    </a:ext>
                  </a:extLst>
                </p:cNvPr>
                <p:cNvSpPr txBox="1"/>
                <p:nvPr/>
              </p:nvSpPr>
              <p:spPr>
                <a:xfrm>
                  <a:off x="237375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30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2F8117-659A-4BEF-98AB-4741455A97E2}"/>
                    </a:ext>
                  </a:extLst>
                </p:cNvPr>
                <p:cNvSpPr txBox="1"/>
                <p:nvPr/>
              </p:nvSpPr>
              <p:spPr>
                <a:xfrm>
                  <a:off x="23453442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20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41968B-9E8A-4B68-BB4E-FC52D346BD4F}"/>
                    </a:ext>
                  </a:extLst>
                </p:cNvPr>
                <p:cNvSpPr txBox="1"/>
                <p:nvPr/>
              </p:nvSpPr>
              <p:spPr>
                <a:xfrm>
                  <a:off x="23167003" y="13663694"/>
                  <a:ext cx="360000" cy="1115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10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027440D-1C86-43CB-A2A6-190522C4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676" y="1547081"/>
              <a:ext cx="1053539" cy="90000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621E84-6194-40FC-8ABD-F9B5EAD8FD46}"/>
              </a:ext>
            </a:extLst>
          </p:cNvPr>
          <p:cNvGrpSpPr/>
          <p:nvPr/>
        </p:nvGrpSpPr>
        <p:grpSpPr>
          <a:xfrm>
            <a:off x="7102317" y="1306076"/>
            <a:ext cx="792000" cy="1177412"/>
            <a:chOff x="10560752" y="7388019"/>
            <a:chExt cx="792000" cy="1177412"/>
          </a:xfrm>
        </p:grpSpPr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8D67CE9F-9626-4630-AAD6-0930F49B7584}"/>
                </a:ext>
              </a:extLst>
            </p:cNvPr>
            <p:cNvSpPr/>
            <p:nvPr/>
          </p:nvSpPr>
          <p:spPr>
            <a:xfrm>
              <a:off x="10776752" y="7388019"/>
              <a:ext cx="360000" cy="468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8F1C44-8634-4507-B638-B25F8EA43D2C}"/>
                </a:ext>
              </a:extLst>
            </p:cNvPr>
            <p:cNvSpPr txBox="1"/>
            <p:nvPr/>
          </p:nvSpPr>
          <p:spPr>
            <a:xfrm>
              <a:off x="10560752" y="7919100"/>
              <a:ext cx="79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DEM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Slope</a:t>
              </a:r>
            </a:p>
            <a:p>
              <a:pPr algn="ctr"/>
              <a:r>
                <a:rPr lang="en-US" altLang="ko-KR" sz="12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Azimuth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28AEAC6-EF20-4DCD-B170-1119C6B8A85D}"/>
              </a:ext>
            </a:extLst>
          </p:cNvPr>
          <p:cNvSpPr txBox="1"/>
          <p:nvPr/>
        </p:nvSpPr>
        <p:spPr>
          <a:xfrm>
            <a:off x="9713453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Wall-Quadrants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4C44A9-36FB-4B80-9708-75219F7481BD}"/>
              </a:ext>
            </a:extLst>
          </p:cNvPr>
          <p:cNvGrpSpPr>
            <a:grpSpLocks noChangeAspect="1"/>
          </p:cNvGrpSpPr>
          <p:nvPr/>
        </p:nvGrpSpPr>
        <p:grpSpPr>
          <a:xfrm>
            <a:off x="9973889" y="1042891"/>
            <a:ext cx="1639128" cy="1727595"/>
            <a:chOff x="12619289" y="7388019"/>
            <a:chExt cx="1080000" cy="113828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8027081-5946-4EF8-A957-78D3495E4490}"/>
                </a:ext>
              </a:extLst>
            </p:cNvPr>
            <p:cNvGrpSpPr/>
            <p:nvPr/>
          </p:nvGrpSpPr>
          <p:grpSpPr>
            <a:xfrm>
              <a:off x="12661589" y="8414768"/>
              <a:ext cx="995399" cy="111539"/>
              <a:chOff x="12661589" y="8414768"/>
              <a:chExt cx="995399" cy="11153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7B99DE-AD32-48D6-88D0-1F05498A4D05}"/>
                  </a:ext>
                </a:extLst>
              </p:cNvPr>
              <p:cNvSpPr txBox="1"/>
              <p:nvPr/>
            </p:nvSpPr>
            <p:spPr>
              <a:xfrm>
                <a:off x="12661589" y="8414768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W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1EA452C-C38D-4A26-9F58-68251C1E48B7}"/>
                  </a:ext>
                </a:extLst>
              </p:cNvPr>
              <p:cNvSpPr txBox="1"/>
              <p:nvPr/>
            </p:nvSpPr>
            <p:spPr>
              <a:xfrm>
                <a:off x="13476988" y="8414772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E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688FEE-B34D-47D6-85F6-A9889017BD87}"/>
                  </a:ext>
                </a:extLst>
              </p:cNvPr>
              <p:cNvSpPr txBox="1"/>
              <p:nvPr/>
            </p:nvSpPr>
            <p:spPr>
              <a:xfrm>
                <a:off x="12933213" y="8414771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N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00BAD9-183E-454F-B742-B5F7BB4AB8C8}"/>
                  </a:ext>
                </a:extLst>
              </p:cNvPr>
              <p:cNvSpPr txBox="1"/>
              <p:nvPr/>
            </p:nvSpPr>
            <p:spPr>
              <a:xfrm>
                <a:off x="13205119" y="8414773"/>
                <a:ext cx="180000" cy="11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S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3420DF-5262-4CBF-9687-AFDE9EEE4530}"/>
                </a:ext>
              </a:extLst>
            </p:cNvPr>
            <p:cNvGrpSpPr/>
            <p:nvPr/>
          </p:nvGrpSpPr>
          <p:grpSpPr>
            <a:xfrm>
              <a:off x="12619289" y="8337535"/>
              <a:ext cx="1080000" cy="61062"/>
              <a:chOff x="12619289" y="8337535"/>
              <a:chExt cx="1080000" cy="6106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1678B30-1AC3-44D3-A0D3-1CE5F4B24D70}"/>
                  </a:ext>
                </a:extLst>
              </p:cNvPr>
              <p:cNvSpPr/>
              <p:nvPr/>
            </p:nvSpPr>
            <p:spPr>
              <a:xfrm>
                <a:off x="12619289" y="8337535"/>
                <a:ext cx="264601" cy="6106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0FC6E499-0A9C-4F47-AD85-3CBF410DBE69}"/>
                  </a:ext>
                </a:extLst>
              </p:cNvPr>
              <p:cNvSpPr/>
              <p:nvPr/>
            </p:nvSpPr>
            <p:spPr>
              <a:xfrm>
                <a:off x="13162819" y="8337535"/>
                <a:ext cx="264601" cy="61062"/>
              </a:xfrm>
              <a:prstGeom prst="rect">
                <a:avLst/>
              </a:prstGeom>
              <a:solidFill>
                <a:srgbClr val="007F00"/>
              </a:solidFill>
              <a:ln>
                <a:solidFill>
                  <a:srgbClr val="007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68E0CA2-DD5F-4016-AF0B-E96EC27824C0}"/>
                  </a:ext>
                </a:extLst>
              </p:cNvPr>
              <p:cNvSpPr/>
              <p:nvPr/>
            </p:nvSpPr>
            <p:spPr>
              <a:xfrm>
                <a:off x="12890913" y="8337535"/>
                <a:ext cx="264601" cy="61062"/>
              </a:xfrm>
              <a:prstGeom prst="rect">
                <a:avLst/>
              </a:prstGeom>
              <a:solidFill>
                <a:srgbClr val="FF00FF"/>
              </a:solidFill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627DD53-5326-4275-8E4E-88B8ABEA6959}"/>
                  </a:ext>
                </a:extLst>
              </p:cNvPr>
              <p:cNvSpPr/>
              <p:nvPr/>
            </p:nvSpPr>
            <p:spPr>
              <a:xfrm>
                <a:off x="13434688" y="8337535"/>
                <a:ext cx="264601" cy="610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06222C8-6C5D-4D9F-B911-B75F462B3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9590" y="7388019"/>
              <a:ext cx="1053539" cy="900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249FD8B-D929-46F2-BC96-1E04C00C35DF}"/>
              </a:ext>
            </a:extLst>
          </p:cNvPr>
          <p:cNvGrpSpPr>
            <a:grpSpLocks noChangeAspect="1"/>
          </p:cNvGrpSpPr>
          <p:nvPr/>
        </p:nvGrpSpPr>
        <p:grpSpPr>
          <a:xfrm>
            <a:off x="370094" y="1042880"/>
            <a:ext cx="2056911" cy="1712366"/>
            <a:chOff x="6145459" y="7388019"/>
            <a:chExt cx="1355274" cy="1128257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1983251-DD69-4169-AA46-5CA5F100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160" y="7388019"/>
              <a:ext cx="1051188" cy="90000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6052F48-B7A7-4BF4-A0CE-07A090CD0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090"/>
            <a:stretch/>
          </p:blipFill>
          <p:spPr>
            <a:xfrm>
              <a:off x="6283096" y="8337535"/>
              <a:ext cx="1080000" cy="55035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EA691C8-A8D5-4927-B05B-5255D9F29EFA}"/>
                </a:ext>
              </a:extLst>
            </p:cNvPr>
            <p:cNvGrpSpPr/>
            <p:nvPr/>
          </p:nvGrpSpPr>
          <p:grpSpPr>
            <a:xfrm>
              <a:off x="6145459" y="8404741"/>
              <a:ext cx="1355274" cy="111535"/>
              <a:chOff x="21392071" y="15274057"/>
              <a:chExt cx="1355274" cy="11153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1F5511-047E-46FA-A5AF-E812B2C75D7D}"/>
                  </a:ext>
                </a:extLst>
              </p:cNvPr>
              <p:cNvSpPr txBox="1"/>
              <p:nvPr/>
            </p:nvSpPr>
            <p:spPr>
              <a:xfrm>
                <a:off x="21392071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-4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608A98-6928-4914-9E00-BD57752DBDC9}"/>
                  </a:ext>
                </a:extLst>
              </p:cNvPr>
              <p:cNvSpPr txBox="1"/>
              <p:nvPr/>
            </p:nvSpPr>
            <p:spPr>
              <a:xfrm>
                <a:off x="22387345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cs typeface="Noto Sans Medium" panose="020B0602040504020204" pitchFamily="34" charset="0"/>
                  </a:rPr>
                  <a:t>0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4532A5C-68D1-4644-B6DC-72402C3FD245}"/>
                  </a:ext>
                </a:extLst>
              </p:cNvPr>
              <p:cNvSpPr txBox="1"/>
              <p:nvPr/>
            </p:nvSpPr>
            <p:spPr>
              <a:xfrm>
                <a:off x="21889708" y="15274057"/>
                <a:ext cx="360000" cy="111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-2</a:t>
                </a:r>
                <a:endParaRPr lang="ko-KR" altLang="en-US" sz="1100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AEC131E-CB60-4EBE-A8AC-488C5947550C}"/>
              </a:ext>
            </a:extLst>
          </p:cNvPr>
          <p:cNvSpPr txBox="1"/>
          <p:nvPr/>
        </p:nvSpPr>
        <p:spPr>
          <a:xfrm>
            <a:off x="318548" y="714837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DEM [km]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536810-6D5E-417C-B16F-4D1997AC21F9}"/>
              </a:ext>
            </a:extLst>
          </p:cNvPr>
          <p:cNvSpPr txBox="1"/>
          <p:nvPr/>
        </p:nvSpPr>
        <p:spPr>
          <a:xfrm>
            <a:off x="7881457" y="714838"/>
            <a:ext cx="2160000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ko-KR" sz="1600" dirty="0">
                <a:latin typeface="Noto Sans Medium" panose="020B0602040504020204" pitchFamily="34" charset="0"/>
                <a:ea typeface="Noto Sans Medium" panose="020B0602040504020204" pitchFamily="34" charset="0"/>
                <a:cs typeface="Noto Sans Medium" panose="020B0602040504020204" pitchFamily="34" charset="0"/>
              </a:rPr>
              <a:t>Inner Structures</a:t>
            </a:r>
            <a:endParaRPr lang="ko-KR" altLang="en-US" sz="1600" dirty="0">
              <a:latin typeface="Noto Sans Medium" panose="020B0602040504020204" pitchFamily="34" charset="0"/>
              <a:cs typeface="Noto Sans Medium" panose="020B0602040504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BAE168-3F8D-4FFD-A1DA-B3F05C508FAB}"/>
              </a:ext>
            </a:extLst>
          </p:cNvPr>
          <p:cNvGrpSpPr>
            <a:grpSpLocks noChangeAspect="1"/>
          </p:cNvGrpSpPr>
          <p:nvPr/>
        </p:nvGrpSpPr>
        <p:grpSpPr>
          <a:xfrm>
            <a:off x="7903548" y="1058741"/>
            <a:ext cx="2115821" cy="1717843"/>
            <a:chOff x="11130226" y="7388019"/>
            <a:chExt cx="1406460" cy="114190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D16FD90-F5EA-44CA-BAE8-552752EB7851}"/>
                </a:ext>
              </a:extLst>
            </p:cNvPr>
            <p:cNvGrpSpPr/>
            <p:nvPr/>
          </p:nvGrpSpPr>
          <p:grpSpPr>
            <a:xfrm>
              <a:off x="11130226" y="7388019"/>
              <a:ext cx="1406460" cy="1141907"/>
              <a:chOff x="11130226" y="7388019"/>
              <a:chExt cx="1406460" cy="114190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97D76ED-8A20-4CC2-A353-79F35782D41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24736" y="8337535"/>
                <a:ext cx="1080000" cy="67551"/>
                <a:chOff x="7073227" y="11393510"/>
                <a:chExt cx="1726704" cy="108000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AE1A710-A915-4E6C-9C30-1907A9238BEC}"/>
                    </a:ext>
                  </a:extLst>
                </p:cNvPr>
                <p:cNvSpPr/>
                <p:nvPr/>
              </p:nvSpPr>
              <p:spPr>
                <a:xfrm>
                  <a:off x="7073227" y="11393510"/>
                  <a:ext cx="576000" cy="108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D89624B-A268-4602-9922-2C71B9A1876C}"/>
                    </a:ext>
                  </a:extLst>
                </p:cNvPr>
                <p:cNvSpPr/>
                <p:nvPr/>
              </p:nvSpPr>
              <p:spPr>
                <a:xfrm>
                  <a:off x="7649227" y="11393510"/>
                  <a:ext cx="576000" cy="108000"/>
                </a:xfrm>
                <a:prstGeom prst="rect">
                  <a:avLst/>
                </a:prstGeom>
                <a:solidFill>
                  <a:srgbClr val="5192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0E5E057-1339-4945-8365-1C667A88BD94}"/>
                    </a:ext>
                  </a:extLst>
                </p:cNvPr>
                <p:cNvSpPr/>
                <p:nvPr/>
              </p:nvSpPr>
              <p:spPr>
                <a:xfrm>
                  <a:off x="8223931" y="11393510"/>
                  <a:ext cx="576000" cy="108000"/>
                </a:xfrm>
                <a:prstGeom prst="rect">
                  <a:avLst/>
                </a:prstGeom>
                <a:solidFill>
                  <a:srgbClr val="FFCE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F05A7F21-493F-4FAE-9E30-6D6FE3219C32}"/>
                  </a:ext>
                </a:extLst>
              </p:cNvPr>
              <p:cNvGrpSpPr/>
              <p:nvPr/>
            </p:nvGrpSpPr>
            <p:grpSpPr>
              <a:xfrm>
                <a:off x="11130226" y="8417398"/>
                <a:ext cx="1406460" cy="112528"/>
                <a:chOff x="11130226" y="8417398"/>
                <a:chExt cx="1406460" cy="112528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D57F25F-377F-4CE2-B350-F9F7F7493A79}"/>
                    </a:ext>
                  </a:extLst>
                </p:cNvPr>
                <p:cNvSpPr txBox="1"/>
                <p:nvPr/>
              </p:nvSpPr>
              <p:spPr>
                <a:xfrm>
                  <a:off x="12140686" y="8417398"/>
                  <a:ext cx="39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Wall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DAAE12D-BB5A-4EE4-A6AC-1EC8107316F8}"/>
                    </a:ext>
                  </a:extLst>
                </p:cNvPr>
                <p:cNvSpPr txBox="1"/>
                <p:nvPr/>
              </p:nvSpPr>
              <p:spPr>
                <a:xfrm>
                  <a:off x="11576736" y="8417398"/>
                  <a:ext cx="576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Terrace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6E5904A-3AA9-4540-A87A-5E31E3FC85DC}"/>
                    </a:ext>
                  </a:extLst>
                </p:cNvPr>
                <p:cNvSpPr txBox="1"/>
                <p:nvPr/>
              </p:nvSpPr>
              <p:spPr>
                <a:xfrm>
                  <a:off x="11130226" y="8417402"/>
                  <a:ext cx="432000" cy="112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dirty="0">
                      <a:latin typeface="Noto Sans Medium" panose="020B0602040504020204" pitchFamily="34" charset="0"/>
                      <a:ea typeface="Noto Sans Medium" panose="020B0602040504020204" pitchFamily="34" charset="0"/>
                      <a:cs typeface="Noto Sans Medium" panose="020B0602040504020204" pitchFamily="34" charset="0"/>
                    </a:rPr>
                    <a:t>Floor</a:t>
                  </a:r>
                  <a:endParaRPr lang="ko-KR" altLang="en-US" sz="1100" dirty="0">
                    <a:latin typeface="Noto Sans Medium" panose="020B0602040504020204" pitchFamily="34" charset="0"/>
                    <a:cs typeface="Noto Sans Medium" panose="020B0602040504020204" pitchFamily="34" charset="0"/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85DC2199-37A2-4F9F-81B0-8A8B3D2B25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38315" y="7388019"/>
                <a:ext cx="1053539" cy="900000"/>
                <a:chOff x="13652818" y="12758135"/>
                <a:chExt cx="1685669" cy="1440000"/>
              </a:xfrm>
            </p:grpSpPr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076E5D62-8E7B-49AA-B7DB-A1D88FDD7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52818" y="12758135"/>
                  <a:ext cx="1685669" cy="1440000"/>
                </a:xfrm>
                <a:prstGeom prst="rect">
                  <a:avLst/>
                </a:prstGeom>
              </p:spPr>
            </p:pic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A7C94701-F73B-4356-8FCA-583DE4BD7C06}"/>
                    </a:ext>
                  </a:extLst>
                </p:cNvPr>
                <p:cNvSpPr/>
                <p:nvPr/>
              </p:nvSpPr>
              <p:spPr>
                <a:xfrm>
                  <a:off x="14424363" y="13418247"/>
                  <a:ext cx="180000" cy="180000"/>
                </a:xfrm>
                <a:prstGeom prst="rect">
                  <a:avLst/>
                </a:prstGeom>
                <a:solidFill>
                  <a:srgbClr val="3315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DDB117-B1B2-42E2-B399-2A983CDA3605}"/>
                </a:ext>
              </a:extLst>
            </p:cNvPr>
            <p:cNvSpPr txBox="1"/>
            <p:nvPr/>
          </p:nvSpPr>
          <p:spPr>
            <a:xfrm>
              <a:off x="12037289" y="7420232"/>
              <a:ext cx="324000" cy="143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rim</a:t>
              </a:r>
              <a:endParaRPr lang="ko-KR" altLang="en-US" sz="1400" dirty="0">
                <a:latin typeface="Noto Sans Medium" panose="020B0602040504020204" pitchFamily="34" charset="0"/>
                <a:cs typeface="Noto Sans Medium" panose="020B0602040504020204" pitchFamily="34" charset="0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25350-D579-432B-A007-43EAE5BC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C9A6CB-FB74-4ABB-BA1B-1119A4F62F15}"/>
              </a:ext>
            </a:extLst>
          </p:cNvPr>
          <p:cNvGrpSpPr/>
          <p:nvPr/>
        </p:nvGrpSpPr>
        <p:grpSpPr>
          <a:xfrm>
            <a:off x="156000" y="2807570"/>
            <a:ext cx="11880000" cy="3600000"/>
            <a:chOff x="156000" y="2807570"/>
            <a:chExt cx="11880000" cy="360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8CBD25-915C-4223-AE40-4BC62BD88BB4}"/>
                </a:ext>
              </a:extLst>
            </p:cNvPr>
            <p:cNvSpPr/>
            <p:nvPr/>
          </p:nvSpPr>
          <p:spPr>
            <a:xfrm>
              <a:off x="156000" y="2807570"/>
              <a:ext cx="11880000" cy="36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9765A76B-6E42-421B-A60E-5A6089B956EC}"/>
                </a:ext>
              </a:extLst>
            </p:cNvPr>
            <p:cNvGrpSpPr/>
            <p:nvPr/>
          </p:nvGrpSpPr>
          <p:grpSpPr>
            <a:xfrm>
              <a:off x="553514" y="2935137"/>
              <a:ext cx="11084973" cy="3344867"/>
              <a:chOff x="386417" y="2938700"/>
              <a:chExt cx="11084971" cy="3344867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2FFC72-EBFE-47A7-A509-5F547941F193}"/>
                  </a:ext>
                </a:extLst>
              </p:cNvPr>
              <p:cNvSpPr txBox="1"/>
              <p:nvPr/>
            </p:nvSpPr>
            <p:spPr>
              <a:xfrm rot="16200000">
                <a:off x="33101" y="3615181"/>
                <a:ext cx="1025556" cy="318924"/>
              </a:xfrm>
              <a:prstGeom prst="rect">
                <a:avLst/>
              </a:prstGeom>
              <a:noFill/>
            </p:spPr>
            <p:txBody>
              <a:bodyPr wrap="none" lIns="180000" tIns="0" rIns="180000" bIns="72000" rtlCol="0" anchor="ctr" anchorCtr="0">
                <a:spAutoFit/>
              </a:bodyPr>
              <a:lstStyle/>
              <a:p>
                <a:pPr algn="ctr"/>
                <a:r>
                  <a:rPr lang="en-US" altLang="ko-KR" sz="1600" dirty="0"/>
                  <a:t>Simple</a:t>
                </a:r>
                <a:endParaRPr lang="ko-KR" altLang="en-US" sz="16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A0C9A03-41D8-4AAA-B063-7099873DA8BD}"/>
                  </a:ext>
                </a:extLst>
              </p:cNvPr>
              <p:cNvSpPr txBox="1"/>
              <p:nvPr/>
            </p:nvSpPr>
            <p:spPr>
              <a:xfrm rot="16200000">
                <a:off x="-66284" y="5288160"/>
                <a:ext cx="1224329" cy="318924"/>
              </a:xfrm>
              <a:prstGeom prst="rect">
                <a:avLst/>
              </a:prstGeom>
              <a:noFill/>
            </p:spPr>
            <p:txBody>
              <a:bodyPr wrap="none" lIns="180000" tIns="0" rIns="180000" bIns="72000" rtlCol="0" anchor="ctr" anchorCtr="0">
                <a:spAutoFit/>
              </a:bodyPr>
              <a:lstStyle/>
              <a:p>
                <a:pPr algn="ctr"/>
                <a:r>
                  <a:rPr lang="en-US" altLang="ko-KR" sz="1600" dirty="0"/>
                  <a:t>Complex</a:t>
                </a:r>
                <a:endParaRPr lang="ko-KR" altLang="en-US" sz="1351" dirty="0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72D5551D-FFFE-4DAA-AEBB-D64D44B0EC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4971"/>
              <a:stretch/>
            </p:blipFill>
            <p:spPr>
              <a:xfrm>
                <a:off x="671388" y="2938700"/>
                <a:ext cx="10800000" cy="1671889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4322C26F-565F-4F3A-946E-24D42B73E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971"/>
              <a:stretch/>
            </p:blipFill>
            <p:spPr>
              <a:xfrm>
                <a:off x="661332" y="4611678"/>
                <a:ext cx="10800000" cy="16718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1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28C7C46-EE7E-4ABC-B6A2-465BC70E455A}"/>
              </a:ext>
            </a:extLst>
          </p:cNvPr>
          <p:cNvGrpSpPr>
            <a:grpSpLocks noChangeAspect="1"/>
          </p:cNvGrpSpPr>
          <p:nvPr/>
        </p:nvGrpSpPr>
        <p:grpSpPr>
          <a:xfrm>
            <a:off x="5719451" y="1458105"/>
            <a:ext cx="6143380" cy="3384000"/>
            <a:chOff x="4312529" y="1483745"/>
            <a:chExt cx="4379162" cy="24122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FBEF1BD-63C4-4A7E-BC37-AF5D24C23571}"/>
                </a:ext>
              </a:extLst>
            </p:cNvPr>
            <p:cNvGrpSpPr/>
            <p:nvPr/>
          </p:nvGrpSpPr>
          <p:grpSpPr>
            <a:xfrm>
              <a:off x="4312529" y="1483745"/>
              <a:ext cx="4379162" cy="2412204"/>
              <a:chOff x="2218492" y="880707"/>
              <a:chExt cx="4379162" cy="241220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5EB17653-E67B-4790-B141-151906E32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880707"/>
                <a:ext cx="4379161" cy="1105129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813FCCF-E67F-48FC-BC46-52929A37F5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8492" y="1981230"/>
                <a:ext cx="4379162" cy="1311681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7BAB04-E1F0-4A12-81AD-5092485C0922}"/>
                </a:ext>
              </a:extLst>
            </p:cNvPr>
            <p:cNvSpPr/>
            <p:nvPr/>
          </p:nvSpPr>
          <p:spPr>
            <a:xfrm>
              <a:off x="5520365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A5FC11-65F4-4E4E-89BF-EA119BC3E90F}"/>
                </a:ext>
              </a:extLst>
            </p:cNvPr>
            <p:cNvSpPr/>
            <p:nvPr/>
          </p:nvSpPr>
          <p:spPr>
            <a:xfrm>
              <a:off x="7323182" y="1573185"/>
              <a:ext cx="504000" cy="197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EF5E11-D9C0-45D3-8E9B-BD73BE601464}"/>
              </a:ext>
            </a:extLst>
          </p:cNvPr>
          <p:cNvGrpSpPr>
            <a:grpSpLocks noChangeAspect="1"/>
          </p:cNvGrpSpPr>
          <p:nvPr/>
        </p:nvGrpSpPr>
        <p:grpSpPr>
          <a:xfrm>
            <a:off x="329171" y="1483739"/>
            <a:ext cx="6120000" cy="3502220"/>
            <a:chOff x="761255" y="293801"/>
            <a:chExt cx="10202699" cy="58385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BEE25C-2A3D-450F-8879-C31F148B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255" y="2823575"/>
              <a:ext cx="10202699" cy="253400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8964428-9E95-4F87-AD19-F4B58BEEE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6513" y="5332178"/>
              <a:ext cx="9716856" cy="80021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6602C90-D40D-456C-A4E9-B116C080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55" y="293801"/>
              <a:ext cx="10193173" cy="2572109"/>
            </a:xfrm>
            <a:prstGeom prst="rect">
              <a:avLst/>
            </a:prstGeom>
          </p:spPr>
        </p:pic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7ACC-A2F9-43C6-9B8A-5BB74736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Reproducing the Previous Study </a:t>
            </a:r>
            <a:r>
              <a:rPr lang="en-US" altLang="ko-KR" sz="1600" dirty="0"/>
              <a:t>[Sim et al. (2017) </a:t>
            </a:r>
            <a:r>
              <a:rPr lang="en-US" altLang="ko-KR" sz="1600" dirty="0" err="1"/>
              <a:t>GeoRL</a:t>
            </a:r>
            <a:r>
              <a:rPr lang="en-US" altLang="ko-KR" sz="1600" dirty="0"/>
              <a:t>]</a:t>
            </a:r>
            <a:endParaRPr lang="ko-KR" altLang="en-US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Results: Algorithm Verification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1C0E3-D4B4-48C3-BD1E-5BC4E66F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565BDC3-7EC8-42DA-A3C9-14590B4C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6048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854FC-041B-4C87-9D92-DF656B7F5FEA}"/>
              </a:ext>
            </a:extLst>
          </p:cNvPr>
          <p:cNvSpPr txBox="1"/>
          <p:nvPr/>
        </p:nvSpPr>
        <p:spPr>
          <a:xfrm>
            <a:off x="1018128" y="1189973"/>
            <a:ext cx="526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Sim et al. (2017): 2015 DB &gt; </a:t>
            </a:r>
            <a:r>
              <a:rPr lang="en-US" altLang="ko-KR" sz="1400" b="1" dirty="0">
                <a:solidFill>
                  <a:schemeClr val="accent2"/>
                </a:solidFill>
              </a:rPr>
              <a:t>1,872 craters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829DD2-EEC9-4C97-89C9-A9086ABE3CF0}"/>
              </a:ext>
            </a:extLst>
          </p:cNvPr>
          <p:cNvSpPr txBox="1"/>
          <p:nvPr/>
        </p:nvSpPr>
        <p:spPr>
          <a:xfrm>
            <a:off x="6449172" y="1189972"/>
            <a:ext cx="538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This study</a:t>
            </a:r>
            <a:r>
              <a:rPr lang="en-US" altLang="ko-KR" sz="1400" dirty="0"/>
              <a:t> : 2015 DB + improved algorithm &gt; </a:t>
            </a:r>
            <a:r>
              <a:rPr lang="en-US" altLang="ko-KR" sz="1400" b="1" dirty="0">
                <a:solidFill>
                  <a:schemeClr val="accent2"/>
                </a:solidFill>
              </a:rPr>
              <a:t>3,144 craters</a:t>
            </a:r>
            <a:endParaRPr lang="ko-KR" altLang="en-US" sz="14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0C74D76-E040-473E-9A0F-A158371AB85D}"/>
              </a:ext>
            </a:extLst>
          </p:cNvPr>
          <p:cNvGrpSpPr/>
          <p:nvPr/>
        </p:nvGrpSpPr>
        <p:grpSpPr>
          <a:xfrm>
            <a:off x="5512704" y="4250545"/>
            <a:ext cx="6379309" cy="2232110"/>
            <a:chOff x="5512704" y="4231089"/>
            <a:chExt cx="6379309" cy="223211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2BF1AF7-7509-4901-BF95-AB9DBF9CA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0"/>
            <a:stretch/>
          </p:blipFill>
          <p:spPr>
            <a:xfrm>
              <a:off x="5512704" y="4525789"/>
              <a:ext cx="6379309" cy="19374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BFC95-D2F0-4905-BFC7-FC2EEBB91E53}"/>
                </a:ext>
              </a:extLst>
            </p:cNvPr>
            <p:cNvSpPr txBox="1"/>
            <p:nvPr/>
          </p:nvSpPr>
          <p:spPr>
            <a:xfrm>
              <a:off x="6449171" y="4231089"/>
              <a:ext cx="5400000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This study</a:t>
              </a:r>
              <a:r>
                <a:rPr lang="en-US" altLang="ko-KR" sz="1400" dirty="0"/>
                <a:t> : 2018 DB + improved algorithm &gt; </a:t>
              </a:r>
              <a:r>
                <a:rPr lang="en-US" altLang="ko-KR" sz="1400" b="1" dirty="0">
                  <a:solidFill>
                    <a:schemeClr val="accent2"/>
                  </a:solidFill>
                </a:rPr>
                <a:t>26,802 craters</a:t>
              </a:r>
              <a:endParaRPr lang="ko-KR" altLang="en-US" sz="1400" dirty="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A7687-3B3A-49E9-968A-E66D86B1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1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08491099-4C50-4508-897A-8D0177D07EB1}"/>
              </a:ext>
            </a:extLst>
          </p:cNvPr>
          <p:cNvGrpSpPr>
            <a:grpSpLocks noChangeAspect="1"/>
          </p:cNvGrpSpPr>
          <p:nvPr/>
        </p:nvGrpSpPr>
        <p:grpSpPr>
          <a:xfrm>
            <a:off x="4701655" y="3337961"/>
            <a:ext cx="4539969" cy="3408759"/>
            <a:chOff x="5053034" y="1768859"/>
            <a:chExt cx="5173376" cy="3884342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F592098-EA48-4124-A228-E18B35E1B211}"/>
                </a:ext>
              </a:extLst>
            </p:cNvPr>
            <p:cNvGrpSpPr/>
            <p:nvPr/>
          </p:nvGrpSpPr>
          <p:grpSpPr>
            <a:xfrm>
              <a:off x="6626409" y="1768859"/>
              <a:ext cx="3600001" cy="3884342"/>
              <a:chOff x="6753409" y="1768859"/>
              <a:chExt cx="3600001" cy="3884342"/>
            </a:xfrm>
          </p:grpSpPr>
          <p:sp>
            <p:nvSpPr>
              <p:cNvPr id="101" name="부분 원형 100">
                <a:extLst>
                  <a:ext uri="{FF2B5EF4-FFF2-40B4-BE49-F238E27FC236}">
                    <a16:creationId xmlns:a16="http://schemas.microsoft.com/office/drawing/2014/main" id="{F3616102-DE47-4875-98B4-C0BAB343D796}"/>
                  </a:ext>
                </a:extLst>
              </p:cNvPr>
              <p:cNvSpPr/>
              <p:nvPr/>
            </p:nvSpPr>
            <p:spPr>
              <a:xfrm>
                <a:off x="6753410" y="2053201"/>
                <a:ext cx="3600000" cy="3600000"/>
              </a:xfrm>
              <a:prstGeom prst="pie">
                <a:avLst>
                  <a:gd name="adj1" fmla="val 10799856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원호 101">
                <a:extLst>
                  <a:ext uri="{FF2B5EF4-FFF2-40B4-BE49-F238E27FC236}">
                    <a16:creationId xmlns:a16="http://schemas.microsoft.com/office/drawing/2014/main" id="{0D8C272D-6058-40C3-9F9F-A135F6ADED1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218916" y="3498779"/>
                <a:ext cx="724085" cy="724085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9C3CF9F-1718-41FE-8A4C-345D9BEFD36E}"/>
                  </a:ext>
                </a:extLst>
              </p:cNvPr>
              <p:cNvSpPr txBox="1"/>
              <p:nvPr/>
            </p:nvSpPr>
            <p:spPr>
              <a:xfrm>
                <a:off x="7821705" y="3571279"/>
                <a:ext cx="310530" cy="210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6C7E20D3-780A-43F8-8101-2035FBA2D7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63410" y="3763201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0585192-037C-46A0-81EC-9061DF807FE9}"/>
                  </a:ext>
                </a:extLst>
              </p:cNvPr>
              <p:cNvSpPr txBox="1"/>
              <p:nvPr/>
            </p:nvSpPr>
            <p:spPr>
              <a:xfrm>
                <a:off x="6969892" y="3831605"/>
                <a:ext cx="959863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E00B494A-4BB0-4EB2-BA83-208BF437BF84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6963971" y="3274692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62694CE-98A7-4EAC-8090-5FA86E54A7F2}"/>
                  </a:ext>
                </a:extLst>
              </p:cNvPr>
              <p:cNvGrpSpPr/>
              <p:nvPr/>
            </p:nvGrpSpPr>
            <p:grpSpPr>
              <a:xfrm rot="2400000">
                <a:off x="7075604" y="1925077"/>
                <a:ext cx="704" cy="1369707"/>
                <a:chOff x="4479302" y="2712391"/>
                <a:chExt cx="704" cy="680989"/>
              </a:xfrm>
            </p:grpSpPr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C93DEA4D-3E5F-4245-9B35-0B66843D76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>
                  <a:extLst>
                    <a:ext uri="{FF2B5EF4-FFF2-40B4-BE49-F238E27FC236}">
                      <a16:creationId xmlns:a16="http://schemas.microsoft.com/office/drawing/2014/main" id="{8A9C5BD4-C3A2-4D45-BD39-65A5342F8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5475266-4DD7-4BBE-A0C3-53DE57F7D8C0}"/>
                  </a:ext>
                </a:extLst>
              </p:cNvPr>
              <p:cNvSpPr txBox="1"/>
              <p:nvPr/>
            </p:nvSpPr>
            <p:spPr>
              <a:xfrm>
                <a:off x="7259063" y="2206568"/>
                <a:ext cx="810000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EF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9E17353-B152-4A7B-B7E2-C291E6AAF6E2}"/>
                  </a:ext>
                </a:extLst>
              </p:cNvPr>
              <p:cNvSpPr txBox="1"/>
              <p:nvPr/>
            </p:nvSpPr>
            <p:spPr>
              <a:xfrm>
                <a:off x="6753409" y="2868386"/>
                <a:ext cx="72449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DC143C"/>
                    </a:solidFill>
                  </a:rPr>
                  <a:t>PF</a:t>
                </a:r>
                <a:r>
                  <a:rPr lang="en-US" altLang="ko-KR" sz="1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1200" dirty="0">
                    <a:solidFill>
                      <a:schemeClr val="accent1"/>
                    </a:solidFill>
                  </a:rPr>
                  <a:t>wall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46E8EADC-7DE5-45E1-BE84-855CBB46C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3411" y="3853201"/>
                <a:ext cx="180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649E9B8-D582-421E-89EB-87F11771C4D2}"/>
                  </a:ext>
                </a:extLst>
              </p:cNvPr>
              <p:cNvSpPr txBox="1"/>
              <p:nvPr/>
            </p:nvSpPr>
            <p:spPr>
              <a:xfrm>
                <a:off x="8200160" y="1768859"/>
                <a:ext cx="347430" cy="315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</a:t>
                </a:r>
                <a:endParaRPr lang="ko-KR" altLang="en-US" sz="1200" b="1" dirty="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62B79CF-9C8A-4F99-8EC8-0CC02C9526BC}"/>
                </a:ext>
              </a:extLst>
            </p:cNvPr>
            <p:cNvGrpSpPr/>
            <p:nvPr/>
          </p:nvGrpSpPr>
          <p:grpSpPr>
            <a:xfrm>
              <a:off x="5111465" y="1781833"/>
              <a:ext cx="2086266" cy="1398646"/>
              <a:chOff x="5238465" y="1781833"/>
              <a:chExt cx="2086266" cy="1398646"/>
            </a:xfrm>
          </p:grpSpPr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0D6595ED-7AAE-44DA-AF7F-C557C42A0B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1705" y="2322790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56D6A735-97EC-4D95-86D3-F6D060C0E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8952" y="2869641"/>
                <a:ext cx="1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DA279246-9CE6-4D62-874E-1F5ADED82C8E}"/>
                  </a:ext>
                </a:extLst>
              </p:cNvPr>
              <p:cNvGrpSpPr/>
              <p:nvPr/>
            </p:nvGrpSpPr>
            <p:grpSpPr>
              <a:xfrm>
                <a:off x="6615337" y="2126708"/>
                <a:ext cx="159798" cy="144000"/>
                <a:chOff x="6756939" y="1804222"/>
                <a:chExt cx="159798" cy="144000"/>
              </a:xfrm>
            </p:grpSpPr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E729998E-3146-4E83-81A6-3DA2DD946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756939" y="1918031"/>
                  <a:ext cx="143998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BD8710BB-633D-4F8C-BF15-1400D4421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844737" y="1876222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661C436-A3E2-48EB-B732-3B7551C07641}"/>
                  </a:ext>
                </a:extLst>
              </p:cNvPr>
              <p:cNvSpPr txBox="1"/>
              <p:nvPr/>
            </p:nvSpPr>
            <p:spPr>
              <a:xfrm>
                <a:off x="5238465" y="2864834"/>
                <a:ext cx="1230679" cy="31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solar wind</a:t>
                </a:r>
                <a:endParaRPr lang="ko-KR" altLang="en-US" sz="1200" b="1" dirty="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54981E-9297-44A8-ACB3-85E11929A26F}"/>
                  </a:ext>
                </a:extLst>
              </p:cNvPr>
              <p:cNvGrpSpPr/>
              <p:nvPr/>
            </p:nvGrpSpPr>
            <p:grpSpPr>
              <a:xfrm rot="2400000">
                <a:off x="6531262" y="2580206"/>
                <a:ext cx="157196" cy="144000"/>
                <a:chOff x="6612017" y="1752497"/>
                <a:chExt cx="157196" cy="144000"/>
              </a:xfrm>
            </p:grpSpPr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BE0B50C1-6301-4DFF-8299-280434527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>
                  <a:off x="6612017" y="1869377"/>
                  <a:ext cx="14400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6455D767-C265-44DA-A8B4-859266DFA2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6600000">
                  <a:off x="6697213" y="1824497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6F71C6FC-A2A4-4CEA-A0B9-76AF82F38997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0" flipV="1">
                <a:off x="6623799" y="2095970"/>
                <a:ext cx="0" cy="24613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1866E9A8-5D75-4870-98ED-B07CC4613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8952" y="2869641"/>
                <a:ext cx="72199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5D3C225D-D17B-4D13-922C-129622EA40DD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6564047" y="2709770"/>
                <a:ext cx="369204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3FD723FE-364D-4C83-AD24-7E8220FA4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1705" y="2322790"/>
                <a:ext cx="7219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9EA2738-2478-4F27-A45E-C023E1A56297}"/>
                  </a:ext>
                </a:extLst>
              </p:cNvPr>
              <p:cNvSpPr txBox="1"/>
              <p:nvPr/>
            </p:nvSpPr>
            <p:spPr>
              <a:xfrm>
                <a:off x="5783533" y="1781833"/>
                <a:ext cx="1163922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Stronger</a:t>
                </a:r>
              </a:p>
              <a:p>
                <a:pPr algn="ctr"/>
                <a:r>
                  <a:rPr lang="en-US" altLang="ko-KR" sz="1200" dirty="0"/>
                  <a:t>Flux</a:t>
                </a: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39FF8E3-FC8F-4AF7-9A22-452D7D59DBC7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6627346" y="2203529"/>
                <a:ext cx="697385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43047594-1616-49E7-8E5D-FF60B4F4281D}"/>
                  </a:ext>
                </a:extLst>
              </p:cNvPr>
              <p:cNvCxnSpPr>
                <a:cxnSpLocks/>
              </p:cNvCxnSpPr>
              <p:nvPr/>
            </p:nvCxnSpPr>
            <p:spPr>
              <a:xfrm rot="14400000" flipV="1">
                <a:off x="6385405" y="2412898"/>
                <a:ext cx="0" cy="61534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E4529ADE-BE8B-4128-B8B0-1C5C4E495711}"/>
                </a:ext>
              </a:extLst>
            </p:cNvPr>
            <p:cNvGrpSpPr/>
            <p:nvPr/>
          </p:nvGrpSpPr>
          <p:grpSpPr>
            <a:xfrm>
              <a:off x="5053034" y="3170111"/>
              <a:ext cx="1430119" cy="1369707"/>
              <a:chOff x="5180034" y="3170111"/>
              <a:chExt cx="1430119" cy="1369707"/>
            </a:xfrm>
          </p:grpSpPr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723776BB-44E2-42DF-8E46-4DCA8E70639E}"/>
                  </a:ext>
                </a:extLst>
              </p:cNvPr>
              <p:cNvGrpSpPr/>
              <p:nvPr/>
            </p:nvGrpSpPr>
            <p:grpSpPr>
              <a:xfrm>
                <a:off x="6609449" y="3170111"/>
                <a:ext cx="704" cy="1369707"/>
                <a:chOff x="4479302" y="2712391"/>
                <a:chExt cx="704" cy="680989"/>
              </a:xfrm>
            </p:grpSpPr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92EF8CCE-36E3-4092-82B6-D992B376EC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1ECAF47A-5392-4F98-84FF-8E7656AEA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00C931EF-285C-475A-B63C-17C00F53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4241914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4ECCB710-4E33-4DCE-B2F9-3795654CA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0950" y="3469829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EDC63835-B7FB-4F5D-B865-F4B69EFFDD4E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>
                <a:off x="5907575" y="3586800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3C84E41C-C915-4FE9-88F9-336C9024B469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5907575" y="4124943"/>
                <a:ext cx="684000" cy="0"/>
              </a:xfrm>
              <a:prstGeom prst="straightConnector1">
                <a:avLst/>
              </a:prstGeom>
              <a:ln w="38100">
                <a:solidFill>
                  <a:srgbClr val="DC143C"/>
                </a:solidFill>
                <a:prstDash val="soli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3C29111-980D-4BF4-9D83-E4FCCCCC3795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V="1">
                <a:off x="5894046" y="3462233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6A39807-3F23-41FA-BEB1-282046CA41A4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 flipV="1">
                <a:off x="5894045" y="3997512"/>
                <a:ext cx="0" cy="252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CC8D361-B09A-4B1A-8B70-7652459AC493}"/>
                  </a:ext>
                </a:extLst>
              </p:cNvPr>
              <p:cNvSpPr txBox="1"/>
              <p:nvPr/>
            </p:nvSpPr>
            <p:spPr>
              <a:xfrm>
                <a:off x="5180034" y="3592192"/>
                <a:ext cx="820453" cy="526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DC143C"/>
                    </a:solidFill>
                  </a:rPr>
                  <a:t>Same </a:t>
                </a:r>
                <a:r>
                  <a:rPr lang="en-US" altLang="ko-KR" sz="1200" dirty="0"/>
                  <a:t>Flux</a:t>
                </a:r>
                <a:endParaRPr lang="ko-KR" altLang="en-US" sz="1200" dirty="0"/>
              </a:p>
            </p:txBody>
          </p:sp>
        </p:grpSp>
      </p:grpSp>
      <p:sp>
        <p:nvSpPr>
          <p:cNvPr id="40" name="내용 개체 틀 32">
            <a:extLst>
              <a:ext uri="{FF2B5EF4-FFF2-40B4-BE49-F238E27FC236}">
                <a16:creationId xmlns:a16="http://schemas.microsoft.com/office/drawing/2014/main" id="{0119AA2E-7C36-41FD-B3B9-FAAEBF17AE6A}"/>
              </a:ext>
            </a:extLst>
          </p:cNvPr>
          <p:cNvSpPr txBox="1">
            <a:spLocks/>
          </p:cNvSpPr>
          <p:nvPr/>
        </p:nvSpPr>
        <p:spPr>
          <a:xfrm>
            <a:off x="8076000" y="720006"/>
            <a:ext cx="3960000" cy="159191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1800" b="1" dirty="0"/>
              <a:t>①</a:t>
            </a:r>
            <a:r>
              <a:rPr lang="en-US" altLang="ko-KR" sz="1800" b="1" dirty="0"/>
              <a:t> Hemispheric Asymmetry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S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near the equator.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N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near the equator.</a:t>
            </a:r>
            <a:endParaRPr lang="en-US" altLang="ko-KR" sz="1800" spc="-100" dirty="0">
              <a:latin typeface="Consolas" panose="020B0609020204030204" pitchFamily="49" charset="0"/>
            </a:endParaRPr>
          </a:p>
        </p:txBody>
      </p:sp>
      <p:sp>
        <p:nvSpPr>
          <p:cNvPr id="55" name="내용 개체 틀 32">
            <a:extLst>
              <a:ext uri="{FF2B5EF4-FFF2-40B4-BE49-F238E27FC236}">
                <a16:creationId xmlns:a16="http://schemas.microsoft.com/office/drawing/2014/main" id="{3A73A7CC-3436-4222-869B-B8A0D79C94EF}"/>
              </a:ext>
            </a:extLst>
          </p:cNvPr>
          <p:cNvSpPr txBox="1">
            <a:spLocks/>
          </p:cNvSpPr>
          <p:nvPr/>
        </p:nvSpPr>
        <p:spPr>
          <a:xfrm>
            <a:off x="8076000" y="2305784"/>
            <a:ext cx="3960000" cy="414000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45720" rIns="18000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/>
              <a:t>②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Longitudinal Offset</a:t>
            </a:r>
            <a:endParaRPr lang="en-US" altLang="ko-KR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 [</a:t>
            </a:r>
            <a:r>
              <a:rPr lang="en-US" altLang="ko-KR" sz="1600" b="1" i="1" dirty="0">
                <a:sym typeface="Wingdings" panose="05000000000000000000" pitchFamily="2" charset="2"/>
              </a:rPr>
              <a:t>Something</a:t>
            </a:r>
            <a:r>
              <a:rPr lang="en-US" altLang="ko-KR" sz="1600" b="1" dirty="0">
                <a:sym typeface="Wingdings" panose="05000000000000000000" pitchFamily="2" charset="2"/>
              </a:rPr>
              <a:t>]</a:t>
            </a:r>
            <a:r>
              <a:rPr lang="en-US" altLang="ko-KR" sz="1600" dirty="0">
                <a:sym typeface="Wingdings" panose="05000000000000000000" pitchFamily="2" charset="2"/>
              </a:rPr>
              <a:t> makes 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E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fresh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 at any longitude.</a:t>
            </a:r>
            <a:br>
              <a:rPr lang="en-US" altLang="ko-KR" sz="1600" dirty="0"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US" altLang="ko-KR" sz="1600" dirty="0">
                <a:sym typeface="Wingdings" panose="05000000000000000000" pitchFamily="2" charset="2"/>
              </a:rPr>
              <a:t>? 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W wall </a:t>
            </a:r>
            <a:r>
              <a:rPr lang="en-US" altLang="ko-KR" sz="1600" b="1" spc="-100" dirty="0">
                <a:solidFill>
                  <a:schemeClr val="accent2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mature</a:t>
            </a:r>
            <a:r>
              <a:rPr lang="en-US" altLang="ko-KR" sz="1600" spc="-100" dirty="0">
                <a:latin typeface="Consolas" panose="020B0609020204030204" pitchFamily="49" charset="0"/>
                <a:sym typeface="Wingdings" panose="05000000000000000000" pitchFamily="2" charset="2"/>
              </a:rPr>
              <a:t> at any longitude.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Results: Northern &amp; Southern Hemispheres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A9B816-8C98-4D25-9995-3AD6F06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F4F5999-9599-499C-B733-38DFE11DB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7056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0A2ADE-0CB1-4E59-813A-4C5DEB32D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t="10598"/>
          <a:stretch/>
        </p:blipFill>
        <p:spPr>
          <a:xfrm>
            <a:off x="156001" y="720005"/>
            <a:ext cx="7784463" cy="248400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FBA7018-4B4A-451D-A113-88965AD8F47C}"/>
              </a:ext>
            </a:extLst>
          </p:cNvPr>
          <p:cNvGrpSpPr/>
          <p:nvPr/>
        </p:nvGrpSpPr>
        <p:grpSpPr>
          <a:xfrm>
            <a:off x="4501460" y="1565685"/>
            <a:ext cx="3312000" cy="307777"/>
            <a:chOff x="4501460" y="1565683"/>
            <a:chExt cx="3312000" cy="30777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9500CCE-B2ED-46F8-9F38-45A3F96AF3B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460" y="1675521"/>
              <a:ext cx="3312000" cy="0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60C6B1F-304B-49CF-B985-87ED44ED7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3746" y="1661237"/>
              <a:ext cx="0" cy="108000"/>
            </a:xfrm>
            <a:prstGeom prst="straightConnector1">
              <a:avLst/>
            </a:prstGeom>
            <a:ln w="25400" cap="flat"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3FF243-9589-4754-8190-49DA5ABECEBD}"/>
                </a:ext>
              </a:extLst>
            </p:cNvPr>
            <p:cNvSpPr txBox="1"/>
            <p:nvPr/>
          </p:nvSpPr>
          <p:spPr>
            <a:xfrm>
              <a:off x="6790421" y="1565683"/>
              <a:ext cx="216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/>
                <a:t>②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6C6959-9408-4071-A3C5-F8461CA62461}"/>
              </a:ext>
            </a:extLst>
          </p:cNvPr>
          <p:cNvCxnSpPr>
            <a:cxnSpLocks/>
          </p:cNvCxnSpPr>
          <p:nvPr/>
        </p:nvCxnSpPr>
        <p:spPr>
          <a:xfrm flipV="1">
            <a:off x="2843092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FDB0038-5677-435E-8590-B5CA0AC89A3D}"/>
              </a:ext>
            </a:extLst>
          </p:cNvPr>
          <p:cNvCxnSpPr>
            <a:cxnSpLocks/>
          </p:cNvCxnSpPr>
          <p:nvPr/>
        </p:nvCxnSpPr>
        <p:spPr>
          <a:xfrm flipV="1">
            <a:off x="6157460" y="838201"/>
            <a:ext cx="0" cy="186213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F151DCD-2226-4ADB-BF36-99BF7E3E8409}"/>
              </a:ext>
            </a:extLst>
          </p:cNvPr>
          <p:cNvGrpSpPr/>
          <p:nvPr/>
        </p:nvGrpSpPr>
        <p:grpSpPr>
          <a:xfrm>
            <a:off x="146464" y="3275305"/>
            <a:ext cx="7794000" cy="2825709"/>
            <a:chOff x="291538" y="3235277"/>
            <a:chExt cx="7794000" cy="2825709"/>
          </a:xfrm>
        </p:grpSpPr>
        <p:pic>
          <p:nvPicPr>
            <p:cNvPr id="34" name="내용 개체 틀 31">
              <a:extLst>
                <a:ext uri="{FF2B5EF4-FFF2-40B4-BE49-F238E27FC236}">
                  <a16:creationId xmlns:a16="http://schemas.microsoft.com/office/drawing/2014/main" id="{E97020A5-A6DD-4C4C-80DE-C3B76DCE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95"/>
            <a:stretch/>
          </p:blipFill>
          <p:spPr>
            <a:xfrm>
              <a:off x="291538" y="3235277"/>
              <a:ext cx="7794000" cy="2474770"/>
            </a:xfrm>
            <a:prstGeom prst="rect">
              <a:avLst/>
            </a:prstGeom>
          </p:spPr>
        </p:pic>
        <p:sp>
          <p:nvSpPr>
            <p:cNvPr id="124" name="내용 개체 틀 32">
              <a:extLst>
                <a:ext uri="{FF2B5EF4-FFF2-40B4-BE49-F238E27FC236}">
                  <a16:creationId xmlns:a16="http://schemas.microsoft.com/office/drawing/2014/main" id="{B83E8DF1-6801-4DDE-AB38-EDBE0DA4352C}"/>
                </a:ext>
              </a:extLst>
            </p:cNvPr>
            <p:cNvSpPr txBox="1">
              <a:spLocks/>
            </p:cNvSpPr>
            <p:nvPr/>
          </p:nvSpPr>
          <p:spPr>
            <a:xfrm>
              <a:off x="1272538" y="5666461"/>
              <a:ext cx="6737462" cy="394525"/>
            </a:xfrm>
            <a:prstGeom prst="rect">
              <a:avLst/>
            </a:prstGeom>
          </p:spPr>
          <p:txBody>
            <a:bodyPr vert="horz" lIns="180000" tIns="45720" rIns="18000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ko-KR" sz="1600" dirty="0">
                  <a:sym typeface="Wingdings" panose="05000000000000000000" pitchFamily="2" charset="2"/>
                </a:rPr>
                <a:t> </a:t>
              </a:r>
              <a:r>
                <a:rPr lang="en-US" altLang="ko-KR" sz="1600" b="1" dirty="0">
                  <a:solidFill>
                    <a:schemeClr val="accent2"/>
                  </a:solidFill>
                  <a:sym typeface="Wingdings" panose="05000000000000000000" pitchFamily="2" charset="2"/>
                </a:rPr>
                <a:t>A wall with a steeper slope is fresher than the opposite wall.</a:t>
              </a:r>
              <a:endParaRPr lang="ko-KR" altLang="en-US" sz="16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5072BB-F74B-43D8-A10A-834DAFBAA389}"/>
              </a:ext>
            </a:extLst>
          </p:cNvPr>
          <p:cNvGrpSpPr/>
          <p:nvPr/>
        </p:nvGrpSpPr>
        <p:grpSpPr>
          <a:xfrm>
            <a:off x="8094445" y="4181447"/>
            <a:ext cx="2520001" cy="2118554"/>
            <a:chOff x="8570695" y="4181447"/>
            <a:chExt cx="2520001" cy="211855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E9E92A7-CE26-4C0F-A084-69997C478097}"/>
                </a:ext>
              </a:extLst>
            </p:cNvPr>
            <p:cNvGrpSpPr/>
            <p:nvPr/>
          </p:nvGrpSpPr>
          <p:grpSpPr>
            <a:xfrm>
              <a:off x="10096450" y="4794062"/>
              <a:ext cx="720000" cy="612000"/>
              <a:chOff x="9387785" y="5067980"/>
              <a:chExt cx="720000" cy="612000"/>
            </a:xfrm>
          </p:grpSpPr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E6C944B1-1120-46FB-BCEF-A66B77EC81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41785" y="5373980"/>
                <a:ext cx="61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9BFE0B0-F384-401A-9ED2-71A6D82D032C}"/>
                  </a:ext>
                </a:extLst>
              </p:cNvPr>
              <p:cNvSpPr txBox="1"/>
              <p:nvPr/>
            </p:nvSpPr>
            <p:spPr>
              <a:xfrm>
                <a:off x="9387785" y="5255453"/>
                <a:ext cx="720000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/>
                  <a:t>impact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0E805E5-47B8-4107-9DC5-069E32E85037}"/>
                </a:ext>
              </a:extLst>
            </p:cNvPr>
            <p:cNvGrpSpPr/>
            <p:nvPr/>
          </p:nvGrpSpPr>
          <p:grpSpPr>
            <a:xfrm>
              <a:off x="8570695" y="4181447"/>
              <a:ext cx="2520001" cy="687746"/>
              <a:chOff x="8570695" y="4181447"/>
              <a:chExt cx="2520001" cy="687746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9261DD49-1636-440D-8F37-E7A104133FFA}"/>
                  </a:ext>
                </a:extLst>
              </p:cNvPr>
              <p:cNvCxnSpPr>
                <a:cxnSpLocks/>
              </p:cNvCxnSpPr>
              <p:nvPr/>
            </p:nvCxnSpPr>
            <p:spPr>
              <a:xfrm rot="1200000">
                <a:off x="8627903" y="4405117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5C1BD94-1B59-44BC-B3B4-88EA06787649}"/>
                  </a:ext>
                </a:extLst>
              </p:cNvPr>
              <p:cNvSpPr/>
              <p:nvPr/>
            </p:nvSpPr>
            <p:spPr>
              <a:xfrm rot="20421998">
                <a:off x="9916418" y="4181447"/>
                <a:ext cx="905696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crater wall</a:t>
                </a:r>
                <a:endParaRPr lang="ko-KR" altLang="en-US" sz="1400" dirty="0"/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9FA8C0C6-FFD3-497E-AFF4-A6DC6FF2F0C5}"/>
                  </a:ext>
                </a:extLst>
              </p:cNvPr>
              <p:cNvSpPr/>
              <p:nvPr/>
            </p:nvSpPr>
            <p:spPr>
              <a:xfrm>
                <a:off x="8677705" y="4653749"/>
                <a:ext cx="634789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400" dirty="0"/>
                  <a:t>surface</a:t>
                </a:r>
                <a:endParaRPr lang="ko-KR" altLang="en-US" sz="1400" dirty="0"/>
              </a:p>
            </p:txBody>
          </p: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A957D5D2-A24F-47E2-AD43-10C422F4B968}"/>
                  </a:ext>
                </a:extLst>
              </p:cNvPr>
              <p:cNvCxnSpPr>
                <a:cxnSpLocks/>
              </p:cNvCxnSpPr>
              <p:nvPr/>
            </p:nvCxnSpPr>
            <p:spPr>
              <a:xfrm rot="20400000" flipH="1">
                <a:off x="9788202" y="4408400"/>
                <a:ext cx="126000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9DB1009A-C014-4362-BA92-AE957B337325}"/>
                  </a:ext>
                </a:extLst>
              </p:cNvPr>
              <p:cNvCxnSpPr/>
              <p:nvPr/>
            </p:nvCxnSpPr>
            <p:spPr>
              <a:xfrm>
                <a:off x="8570695" y="4623873"/>
                <a:ext cx="2520001" cy="0"/>
              </a:xfrm>
              <a:prstGeom prst="line">
                <a:avLst/>
              </a:prstGeom>
              <a:ln w="38100">
                <a:solidFill>
                  <a:srgbClr val="C9C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76328895-779E-4D53-8B1B-FE8E4041B003}"/>
                </a:ext>
              </a:extLst>
            </p:cNvPr>
            <p:cNvGrpSpPr/>
            <p:nvPr/>
          </p:nvGrpSpPr>
          <p:grpSpPr>
            <a:xfrm>
              <a:off x="8570695" y="5296381"/>
              <a:ext cx="2520001" cy="1003620"/>
              <a:chOff x="8553443" y="5511268"/>
              <a:chExt cx="2520000" cy="1003620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83682B61-9152-41AC-9A15-6D2AE5A9623B}"/>
                  </a:ext>
                </a:extLst>
              </p:cNvPr>
              <p:cNvGrpSpPr/>
              <p:nvPr/>
            </p:nvGrpSpPr>
            <p:grpSpPr>
              <a:xfrm>
                <a:off x="9608880" y="6084000"/>
                <a:ext cx="1368704" cy="430888"/>
                <a:chOff x="9608880" y="6084000"/>
                <a:chExt cx="1368704" cy="430888"/>
              </a:xfrm>
            </p:grpSpPr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824DCCEB-FF9E-4E82-82A7-2357099926A7}"/>
                    </a:ext>
                  </a:extLst>
                </p:cNvPr>
                <p:cNvSpPr/>
                <p:nvPr/>
              </p:nvSpPr>
              <p:spPr>
                <a:xfrm>
                  <a:off x="9608880" y="6084000"/>
                  <a:ext cx="1263165" cy="430888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average Slope </a:t>
                  </a:r>
                </a:p>
                <a:p>
                  <a:pPr algn="ctr"/>
                  <a:r>
                    <a:rPr lang="en-US" altLang="ko-KR" sz="1400" dirty="0"/>
                    <a:t>average OMAT</a:t>
                  </a:r>
                  <a:endParaRPr lang="ko-KR" altLang="en-US" sz="1400" dirty="0"/>
                </a:p>
              </p:txBody>
            </p:sp>
            <p:cxnSp>
              <p:nvCxnSpPr>
                <p:cNvPr id="180" name="직선 화살표 연결선 179">
                  <a:extLst>
                    <a:ext uri="{FF2B5EF4-FFF2-40B4-BE49-F238E27FC236}">
                      <a16:creationId xmlns:a16="http://schemas.microsoft.com/office/drawing/2014/main" id="{A43D6750-D0B7-45D0-BC35-681B26F1F1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77584" y="6119443"/>
                  <a:ext cx="0" cy="36000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371D6793-ADE3-456E-A1FA-380653A8C5EF}"/>
                  </a:ext>
                </a:extLst>
              </p:cNvPr>
              <p:cNvGrpSpPr/>
              <p:nvPr/>
            </p:nvGrpSpPr>
            <p:grpSpPr>
              <a:xfrm>
                <a:off x="8553443" y="5511268"/>
                <a:ext cx="2520000" cy="522864"/>
                <a:chOff x="8553443" y="5511268"/>
                <a:chExt cx="2520000" cy="522864"/>
              </a:xfrm>
            </p:grpSpPr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602F37E4-2798-4D88-9566-06E810BF2AB2}"/>
                    </a:ext>
                  </a:extLst>
                </p:cNvPr>
                <p:cNvGrpSpPr/>
                <p:nvPr/>
              </p:nvGrpSpPr>
              <p:grpSpPr>
                <a:xfrm>
                  <a:off x="8553443" y="5589955"/>
                  <a:ext cx="2520000" cy="444177"/>
                  <a:chOff x="8553443" y="5589955"/>
                  <a:chExt cx="2520000" cy="444177"/>
                </a:xfrm>
              </p:grpSpPr>
              <p:grpSp>
                <p:nvGrpSpPr>
                  <p:cNvPr id="169" name="그룹 168">
                    <a:extLst>
                      <a:ext uri="{FF2B5EF4-FFF2-40B4-BE49-F238E27FC236}">
                        <a16:creationId xmlns:a16="http://schemas.microsoft.com/office/drawing/2014/main" id="{2E2DFD2E-C01F-41DF-9235-B2993614BE5C}"/>
                      </a:ext>
                    </a:extLst>
                  </p:cNvPr>
                  <p:cNvGrpSpPr/>
                  <p:nvPr/>
                </p:nvGrpSpPr>
                <p:grpSpPr>
                  <a:xfrm>
                    <a:off x="8561547" y="5589955"/>
                    <a:ext cx="2503793" cy="409685"/>
                    <a:chOff x="8561547" y="5589955"/>
                    <a:chExt cx="2503793" cy="409685"/>
                  </a:xfrm>
                </p:grpSpPr>
                <p:cxnSp>
                  <p:nvCxnSpPr>
                    <p:cNvPr id="171" name="직선 연결선 170">
                      <a:extLst>
                        <a:ext uri="{FF2B5EF4-FFF2-40B4-BE49-F238E27FC236}">
                          <a16:creationId xmlns:a16="http://schemas.microsoft.com/office/drawing/2014/main" id="{612CA4DC-1120-401B-BFF3-83E3867DA31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200000" flipH="1">
                      <a:off x="8561547" y="5818659"/>
                      <a:ext cx="1260000" cy="0"/>
                    </a:xfrm>
                    <a:prstGeom prst="line">
                      <a:avLst/>
                    </a:prstGeom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2" name="그룹 171">
                      <a:extLst>
                        <a:ext uri="{FF2B5EF4-FFF2-40B4-BE49-F238E27FC236}">
                          <a16:creationId xmlns:a16="http://schemas.microsoft.com/office/drawing/2014/main" id="{6E4BFDC0-FB08-4F47-9041-199702902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722594" y="5589955"/>
                      <a:ext cx="1342746" cy="409685"/>
                      <a:chOff x="9722594" y="5589955"/>
                      <a:chExt cx="1342746" cy="409685"/>
                    </a:xfrm>
                  </p:grpSpPr>
                  <p:cxnSp>
                    <p:nvCxnSpPr>
                      <p:cNvPr id="173" name="직선 연결선 172">
                        <a:extLst>
                          <a:ext uri="{FF2B5EF4-FFF2-40B4-BE49-F238E27FC236}">
                            <a16:creationId xmlns:a16="http://schemas.microsoft.com/office/drawing/2014/main" id="{45E8E2EF-4F94-42B4-860D-8B4C271311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19200000">
                        <a:off x="10422328" y="5787513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직선 연결선 173">
                        <a:extLst>
                          <a:ext uri="{FF2B5EF4-FFF2-40B4-BE49-F238E27FC236}">
                            <a16:creationId xmlns:a16="http://schemas.microsoft.com/office/drawing/2014/main" id="{A7282061-C330-4150-A0A5-393480319D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705340" y="5620737"/>
                        <a:ext cx="36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직선 연결선 174">
                        <a:extLst>
                          <a:ext uri="{FF2B5EF4-FFF2-40B4-BE49-F238E27FC236}">
                            <a16:creationId xmlns:a16="http://schemas.microsoft.com/office/drawing/2014/main" id="{5F1CF9DA-1EC8-45CC-B648-C58BB5DF9B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2594" y="5962702"/>
                        <a:ext cx="432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직선 연결선 175">
                        <a:extLst>
                          <a:ext uri="{FF2B5EF4-FFF2-40B4-BE49-F238E27FC236}">
                            <a16:creationId xmlns:a16="http://schemas.microsoft.com/office/drawing/2014/main" id="{DEBF55CA-C8B4-4B5D-B689-92FDA6519C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35228" y="5892796"/>
                        <a:ext cx="338400" cy="0"/>
                      </a:xfrm>
                      <a:prstGeom prst="line">
                        <a:avLst/>
                      </a:prstGeom>
                      <a:ln w="38100">
                        <a:solidFill>
                          <a:srgbClr val="C9CBC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직선 연결선 176">
                        <a:extLst>
                          <a:ext uri="{FF2B5EF4-FFF2-40B4-BE49-F238E27FC236}">
                            <a16:creationId xmlns:a16="http://schemas.microsoft.com/office/drawing/2014/main" id="{62130A28-6DCD-4631-9F21-18A1046DBF0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10879912" y="5589955"/>
                        <a:ext cx="180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8" name="직선 연결선 177">
                        <a:extLst>
                          <a:ext uri="{FF2B5EF4-FFF2-40B4-BE49-F238E27FC236}">
                            <a16:creationId xmlns:a16="http://schemas.microsoft.com/office/drawing/2014/main" id="{CC535FED-6DA3-49D3-8DE4-A25F65736B5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rot="20400000" flipH="1">
                        <a:off x="9729108" y="5999640"/>
                        <a:ext cx="216000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A9573034-6BFB-4B02-830B-43F6B485BD55}"/>
                      </a:ext>
                    </a:extLst>
                  </p:cNvPr>
                  <p:cNvCxnSpPr/>
                  <p:nvPr/>
                </p:nvCxnSpPr>
                <p:spPr>
                  <a:xfrm>
                    <a:off x="8553443" y="6034132"/>
                    <a:ext cx="2520000" cy="0"/>
                  </a:xfrm>
                  <a:prstGeom prst="line">
                    <a:avLst/>
                  </a:prstGeom>
                  <a:ln w="38100">
                    <a:solidFill>
                      <a:srgbClr val="C9CBC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화살표: 원형 166">
                  <a:extLst>
                    <a:ext uri="{FF2B5EF4-FFF2-40B4-BE49-F238E27FC236}">
                      <a16:creationId xmlns:a16="http://schemas.microsoft.com/office/drawing/2014/main" id="{AC38D3BE-706B-4687-8727-DD5134D4A683}"/>
                    </a:ext>
                  </a:extLst>
                </p:cNvPr>
                <p:cNvSpPr/>
                <p:nvPr/>
              </p:nvSpPr>
              <p:spPr>
                <a:xfrm rot="20400000" flipH="1">
                  <a:off x="10010568" y="5695033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A038460E-2D71-400A-B893-14FD7FBAAE28}"/>
                    </a:ext>
                  </a:extLst>
                </p:cNvPr>
                <p:cNvSpPr/>
                <p:nvPr/>
              </p:nvSpPr>
              <p:spPr>
                <a:xfrm rot="20400000">
                  <a:off x="10521166" y="5511268"/>
                  <a:ext cx="298219" cy="303992"/>
                </a:xfrm>
                <a:prstGeom prst="circularArrow">
                  <a:avLst>
                    <a:gd name="adj1" fmla="val 6993"/>
                    <a:gd name="adj2" fmla="val 1626563"/>
                    <a:gd name="adj3" fmla="val 19914189"/>
                    <a:gd name="adj4" fmla="val 9962958"/>
                    <a:gd name="adj5" fmla="val 13456"/>
                  </a:avLst>
                </a:prstGeom>
                <a:solidFill>
                  <a:schemeClr val="accent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1"/>
                </a:p>
              </p:txBody>
            </p:sp>
          </p:grp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2D38EB84-83CA-4BF1-ABDE-14DFBE238923}"/>
                  </a:ext>
                </a:extLst>
              </p:cNvPr>
              <p:cNvSpPr/>
              <p:nvPr/>
            </p:nvSpPr>
            <p:spPr>
              <a:xfrm>
                <a:off x="10135228" y="5841120"/>
                <a:ext cx="530593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1200" dirty="0"/>
                  <a:t>terrace</a:t>
                </a:r>
                <a:endParaRPr lang="ko-KR" altLang="en-US" sz="1200" dirty="0"/>
              </a:p>
            </p:txBody>
          </p:sp>
        </p:grp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A93A73-958B-49E9-9E93-9152E23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D26296-6C6A-9A88-EB8A-3C35263B4636}"/>
              </a:ext>
            </a:extLst>
          </p:cNvPr>
          <p:cNvGrpSpPr/>
          <p:nvPr/>
        </p:nvGrpSpPr>
        <p:grpSpPr>
          <a:xfrm>
            <a:off x="1239089" y="1567836"/>
            <a:ext cx="4183902" cy="958941"/>
            <a:chOff x="1239089" y="1567836"/>
            <a:chExt cx="4183902" cy="95894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6D3F612-0A77-492D-BA08-418E3B5054F7}"/>
                </a:ext>
              </a:extLst>
            </p:cNvPr>
            <p:cNvGrpSpPr/>
            <p:nvPr/>
          </p:nvGrpSpPr>
          <p:grpSpPr>
            <a:xfrm>
              <a:off x="1239089" y="1567836"/>
              <a:ext cx="260833" cy="353000"/>
              <a:chOff x="1239087" y="1567833"/>
              <a:chExt cx="260833" cy="353000"/>
            </a:xfrm>
          </p:grpSpPr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29B7437C-2216-4732-A9EA-C5BECF3927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99920" y="1596833"/>
                <a:ext cx="0" cy="324000"/>
              </a:xfrm>
              <a:prstGeom prst="straightConnector1">
                <a:avLst/>
              </a:prstGeom>
              <a:ln w="25400" cap="flat"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176441-4908-46CD-8690-FF9269017006}"/>
                  </a:ext>
                </a:extLst>
              </p:cNvPr>
              <p:cNvSpPr txBox="1"/>
              <p:nvPr/>
            </p:nvSpPr>
            <p:spPr>
              <a:xfrm>
                <a:off x="1239087" y="1567833"/>
                <a:ext cx="216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2000" b="1" dirty="0"/>
                  <a:t>①</a:t>
                </a:r>
              </a:p>
            </p:txBody>
          </p: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E11A1F8-F81D-3B9F-2024-C5005D9686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548" y="2202777"/>
              <a:ext cx="0" cy="324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BD8ED7F-E1CD-3537-0DD9-FD7B9C82E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991" y="1981553"/>
              <a:ext cx="0" cy="324000"/>
            </a:xfrm>
            <a:prstGeom prst="straightConnector1">
              <a:avLst/>
            </a:prstGeom>
            <a:ln w="25400" cap="flat"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2E9FAA-CAC5-40B5-ADFC-3782056AD94E}"/>
              </a:ext>
            </a:extLst>
          </p:cNvPr>
          <p:cNvGrpSpPr/>
          <p:nvPr/>
        </p:nvGrpSpPr>
        <p:grpSpPr>
          <a:xfrm>
            <a:off x="2163958" y="7438167"/>
            <a:ext cx="7263147" cy="4097283"/>
            <a:chOff x="3107110" y="17802537"/>
            <a:chExt cx="7263147" cy="4097283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15CF30FA-6089-41D5-B4B5-08DAA5F4EF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4051" y="17802537"/>
              <a:ext cx="3866206" cy="3866206"/>
              <a:chOff x="24944553" y="35493976"/>
              <a:chExt cx="3420000" cy="3420000"/>
            </a:xfrm>
          </p:grpSpPr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2670F9C6-346E-4741-8762-3C5C20C25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27" t="53152" r="26851" b="4060"/>
              <a:stretch>
                <a:fillRect/>
              </a:stretch>
            </p:blipFill>
            <p:spPr>
              <a:xfrm>
                <a:off x="24944553" y="35493976"/>
                <a:ext cx="3420000" cy="3420000"/>
              </a:xfrm>
              <a:custGeom>
                <a:avLst/>
                <a:gdLst>
                  <a:gd name="connsiteX0" fmla="*/ 0 w 2880000"/>
                  <a:gd name="connsiteY0" fmla="*/ 0 h 2880000"/>
                  <a:gd name="connsiteX1" fmla="*/ 2880000 w 2880000"/>
                  <a:gd name="connsiteY1" fmla="*/ 0 h 2880000"/>
                  <a:gd name="connsiteX2" fmla="*/ 2880000 w 2880000"/>
                  <a:gd name="connsiteY2" fmla="*/ 2880000 h 2880000"/>
                  <a:gd name="connsiteX3" fmla="*/ 0 w 2880000"/>
                  <a:gd name="connsiteY3" fmla="*/ 2880000 h 28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0000" h="2880000">
                    <a:moveTo>
                      <a:pt x="0" y="0"/>
                    </a:moveTo>
                    <a:lnTo>
                      <a:pt x="2880000" y="0"/>
                    </a:lnTo>
                    <a:lnTo>
                      <a:pt x="2880000" y="2880000"/>
                    </a:lnTo>
                    <a:lnTo>
                      <a:pt x="0" y="2880000"/>
                    </a:lnTo>
                    <a:close/>
                  </a:path>
                </a:pathLst>
              </a:custGeom>
            </p:spPr>
          </p:pic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01C8C62A-406D-4BFD-8E67-43910431970F}"/>
                  </a:ext>
                </a:extLst>
              </p:cNvPr>
              <p:cNvSpPr/>
              <p:nvPr/>
            </p:nvSpPr>
            <p:spPr>
              <a:xfrm>
                <a:off x="25306158" y="38683578"/>
                <a:ext cx="3005087" cy="1846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A2102F58-585A-4D5B-A65E-2E8C1651D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73" t="8968" r="25905" b="48243"/>
            <a:stretch>
              <a:fillRect/>
            </a:stretch>
          </p:blipFill>
          <p:spPr>
            <a:xfrm>
              <a:off x="3107110" y="18017943"/>
              <a:ext cx="3240000" cy="3240000"/>
            </a:xfrm>
            <a:custGeom>
              <a:avLst/>
              <a:gdLst>
                <a:gd name="connsiteX0" fmla="*/ 0 w 2880000"/>
                <a:gd name="connsiteY0" fmla="*/ 0 h 2880000"/>
                <a:gd name="connsiteX1" fmla="*/ 2880000 w 2880000"/>
                <a:gd name="connsiteY1" fmla="*/ 0 h 2880000"/>
                <a:gd name="connsiteX2" fmla="*/ 2880000 w 2880000"/>
                <a:gd name="connsiteY2" fmla="*/ 2880000 h 2880000"/>
                <a:gd name="connsiteX3" fmla="*/ 0 w 2880000"/>
                <a:gd name="connsiteY3" fmla="*/ 288000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000" h="2880000">
                  <a:moveTo>
                    <a:pt x="0" y="0"/>
                  </a:moveTo>
                  <a:lnTo>
                    <a:pt x="2880000" y="0"/>
                  </a:lnTo>
                  <a:lnTo>
                    <a:pt x="2880000" y="2880000"/>
                  </a:lnTo>
                  <a:lnTo>
                    <a:pt x="0" y="2880000"/>
                  </a:lnTo>
                  <a:close/>
                </a:path>
              </a:pathLst>
            </a:custGeom>
          </p:spPr>
        </p:pic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FD308945-69F3-4B62-99E9-B758AFFBDA5F}"/>
                </a:ext>
              </a:extLst>
            </p:cNvPr>
            <p:cNvGrpSpPr/>
            <p:nvPr/>
          </p:nvGrpSpPr>
          <p:grpSpPr>
            <a:xfrm>
              <a:off x="3107110" y="21276999"/>
              <a:ext cx="3240000" cy="430657"/>
              <a:chOff x="21547612" y="38702232"/>
              <a:chExt cx="3240000" cy="430657"/>
            </a:xfrm>
          </p:grpSpPr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B465B9A7-6180-4056-B1D7-48A33BE125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7" r="3245" b="77749"/>
              <a:stretch/>
            </p:blipFill>
            <p:spPr>
              <a:xfrm>
                <a:off x="21547612" y="38702232"/>
                <a:ext cx="3240000" cy="164536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A8190B6-FFA8-459D-9E5A-2C90F86023D7}"/>
                  </a:ext>
                </a:extLst>
              </p:cNvPr>
              <p:cNvSpPr txBox="1"/>
              <p:nvPr/>
            </p:nvSpPr>
            <p:spPr>
              <a:xfrm>
                <a:off x="21547612" y="38855890"/>
                <a:ext cx="9505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Mature</a:t>
                </a:r>
                <a:endParaRPr lang="ko-KR" altLang="en-US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9E1AA3D-9716-4C9B-B07C-B661E425EECA}"/>
                  </a:ext>
                </a:extLst>
              </p:cNvPr>
              <p:cNvSpPr txBox="1"/>
              <p:nvPr/>
            </p:nvSpPr>
            <p:spPr>
              <a:xfrm>
                <a:off x="23887612" y="38855890"/>
                <a:ext cx="900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ko-KR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Fresh</a:t>
                </a:r>
                <a:endParaRPr lang="ko-KR" altLang="en-US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6698A57-8A24-4DE8-B8E3-9CC6324FC13B}"/>
                </a:ext>
              </a:extLst>
            </p:cNvPr>
            <p:cNvGrpSpPr/>
            <p:nvPr/>
          </p:nvGrpSpPr>
          <p:grpSpPr>
            <a:xfrm>
              <a:off x="6912424" y="21430657"/>
              <a:ext cx="3412882" cy="276999"/>
              <a:chOff x="19558456" y="23268947"/>
              <a:chExt cx="3412882" cy="276999"/>
            </a:xfrm>
          </p:grpSpPr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2C1E885-ECAF-42E1-B6F9-9AB3AC109B6D}"/>
                  </a:ext>
                </a:extLst>
              </p:cNvPr>
              <p:cNvSpPr txBox="1"/>
              <p:nvPr/>
            </p:nvSpPr>
            <p:spPr>
              <a:xfrm>
                <a:off x="19558456" y="23268947"/>
                <a:ext cx="900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Mature</a:t>
                </a:r>
                <a:endParaRPr lang="ko-KR" altLang="en-US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676ECD-B29F-4770-8634-D32281380431}"/>
                  </a:ext>
                </a:extLst>
              </p:cNvPr>
              <p:cNvSpPr txBox="1"/>
              <p:nvPr/>
            </p:nvSpPr>
            <p:spPr>
              <a:xfrm>
                <a:off x="22071338" y="23268947"/>
                <a:ext cx="900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altLang="ko-KR" dirty="0">
                    <a:latin typeface="Noto Sans Medium" panose="020B0602040504020204" pitchFamily="34" charset="0"/>
                    <a:ea typeface="Noto Sans Medium" panose="020B0602040504020204" pitchFamily="34" charset="0"/>
                    <a:cs typeface="Noto Sans Medium" panose="020B0602040504020204" pitchFamily="34" charset="0"/>
                  </a:rPr>
                  <a:t>Fresh</a:t>
                </a:r>
                <a:endParaRPr lang="ko-KR" altLang="en-US" dirty="0">
                  <a:latin typeface="Noto Sans Medium" panose="020B0602040504020204" pitchFamily="34" charset="0"/>
                  <a:cs typeface="Noto Sans Medium" panose="020B0602040504020204" pitchFamily="34" charset="0"/>
                </a:endParaRPr>
              </a:p>
            </p:txBody>
          </p:sp>
        </p:grp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1663D22-CFD3-4AB9-85D2-4837C13402C0}"/>
                </a:ext>
              </a:extLst>
            </p:cNvPr>
            <p:cNvSpPr/>
            <p:nvPr/>
          </p:nvSpPr>
          <p:spPr>
            <a:xfrm>
              <a:off x="3497936" y="19621548"/>
              <a:ext cx="1920240" cy="1235386"/>
            </a:xfrm>
            <a:custGeom>
              <a:avLst/>
              <a:gdLst>
                <a:gd name="connsiteX0" fmla="*/ 76200 w 1920240"/>
                <a:gd name="connsiteY0" fmla="*/ 389566 h 1235386"/>
                <a:gd name="connsiteX1" fmla="*/ 76200 w 1920240"/>
                <a:gd name="connsiteY1" fmla="*/ 389566 h 1235386"/>
                <a:gd name="connsiteX2" fmla="*/ 83820 w 1920240"/>
                <a:gd name="connsiteY2" fmla="*/ 458146 h 1235386"/>
                <a:gd name="connsiteX3" fmla="*/ 99060 w 1920240"/>
                <a:gd name="connsiteY3" fmla="*/ 503866 h 1235386"/>
                <a:gd name="connsiteX4" fmla="*/ 114300 w 1920240"/>
                <a:gd name="connsiteY4" fmla="*/ 557206 h 1235386"/>
                <a:gd name="connsiteX5" fmla="*/ 121920 w 1920240"/>
                <a:gd name="connsiteY5" fmla="*/ 587686 h 1235386"/>
                <a:gd name="connsiteX6" fmla="*/ 137160 w 1920240"/>
                <a:gd name="connsiteY6" fmla="*/ 633406 h 1235386"/>
                <a:gd name="connsiteX7" fmla="*/ 144780 w 1920240"/>
                <a:gd name="connsiteY7" fmla="*/ 656266 h 1235386"/>
                <a:gd name="connsiteX8" fmla="*/ 167640 w 1920240"/>
                <a:gd name="connsiteY8" fmla="*/ 701986 h 1235386"/>
                <a:gd name="connsiteX9" fmla="*/ 182880 w 1920240"/>
                <a:gd name="connsiteY9" fmla="*/ 724846 h 1235386"/>
                <a:gd name="connsiteX10" fmla="*/ 190500 w 1920240"/>
                <a:gd name="connsiteY10" fmla="*/ 747706 h 1235386"/>
                <a:gd name="connsiteX11" fmla="*/ 220980 w 1920240"/>
                <a:gd name="connsiteY11" fmla="*/ 801046 h 1235386"/>
                <a:gd name="connsiteX12" fmla="*/ 243840 w 1920240"/>
                <a:gd name="connsiteY12" fmla="*/ 816286 h 1235386"/>
                <a:gd name="connsiteX13" fmla="*/ 281940 w 1920240"/>
                <a:gd name="connsiteY13" fmla="*/ 884866 h 1235386"/>
                <a:gd name="connsiteX14" fmla="*/ 297180 w 1920240"/>
                <a:gd name="connsiteY14" fmla="*/ 907726 h 1235386"/>
                <a:gd name="connsiteX15" fmla="*/ 342900 w 1920240"/>
                <a:gd name="connsiteY15" fmla="*/ 938206 h 1235386"/>
                <a:gd name="connsiteX16" fmla="*/ 365760 w 1920240"/>
                <a:gd name="connsiteY16" fmla="*/ 953446 h 1235386"/>
                <a:gd name="connsiteX17" fmla="*/ 396240 w 1920240"/>
                <a:gd name="connsiteY17" fmla="*/ 976306 h 1235386"/>
                <a:gd name="connsiteX18" fmla="*/ 419100 w 1920240"/>
                <a:gd name="connsiteY18" fmla="*/ 983926 h 1235386"/>
                <a:gd name="connsiteX19" fmla="*/ 449580 w 1920240"/>
                <a:gd name="connsiteY19" fmla="*/ 999166 h 1235386"/>
                <a:gd name="connsiteX20" fmla="*/ 495300 w 1920240"/>
                <a:gd name="connsiteY20" fmla="*/ 1029646 h 1235386"/>
                <a:gd name="connsiteX21" fmla="*/ 518160 w 1920240"/>
                <a:gd name="connsiteY21" fmla="*/ 1044886 h 1235386"/>
                <a:gd name="connsiteX22" fmla="*/ 548640 w 1920240"/>
                <a:gd name="connsiteY22" fmla="*/ 1052506 h 1235386"/>
                <a:gd name="connsiteX23" fmla="*/ 594360 w 1920240"/>
                <a:gd name="connsiteY23" fmla="*/ 1075366 h 1235386"/>
                <a:gd name="connsiteX24" fmla="*/ 624840 w 1920240"/>
                <a:gd name="connsiteY24" fmla="*/ 1090606 h 1235386"/>
                <a:gd name="connsiteX25" fmla="*/ 647700 w 1920240"/>
                <a:gd name="connsiteY25" fmla="*/ 1098226 h 1235386"/>
                <a:gd name="connsiteX26" fmla="*/ 716280 w 1920240"/>
                <a:gd name="connsiteY26" fmla="*/ 1128706 h 1235386"/>
                <a:gd name="connsiteX27" fmla="*/ 739140 w 1920240"/>
                <a:gd name="connsiteY27" fmla="*/ 1143946 h 1235386"/>
                <a:gd name="connsiteX28" fmla="*/ 769620 w 1920240"/>
                <a:gd name="connsiteY28" fmla="*/ 1151566 h 1235386"/>
                <a:gd name="connsiteX29" fmla="*/ 792480 w 1920240"/>
                <a:gd name="connsiteY29" fmla="*/ 1159186 h 1235386"/>
                <a:gd name="connsiteX30" fmla="*/ 868680 w 1920240"/>
                <a:gd name="connsiteY30" fmla="*/ 1189666 h 1235386"/>
                <a:gd name="connsiteX31" fmla="*/ 914400 w 1920240"/>
                <a:gd name="connsiteY31" fmla="*/ 1204906 h 1235386"/>
                <a:gd name="connsiteX32" fmla="*/ 1021080 w 1920240"/>
                <a:gd name="connsiteY32" fmla="*/ 1212526 h 1235386"/>
                <a:gd name="connsiteX33" fmla="*/ 1043940 w 1920240"/>
                <a:gd name="connsiteY33" fmla="*/ 1220146 h 1235386"/>
                <a:gd name="connsiteX34" fmla="*/ 1226820 w 1920240"/>
                <a:gd name="connsiteY34" fmla="*/ 1235386 h 1235386"/>
                <a:gd name="connsiteX35" fmla="*/ 1371600 w 1920240"/>
                <a:gd name="connsiteY35" fmla="*/ 1227766 h 1235386"/>
                <a:gd name="connsiteX36" fmla="*/ 1653540 w 1920240"/>
                <a:gd name="connsiteY36" fmla="*/ 1212526 h 1235386"/>
                <a:gd name="connsiteX37" fmla="*/ 1699260 w 1920240"/>
                <a:gd name="connsiteY37" fmla="*/ 1189666 h 1235386"/>
                <a:gd name="connsiteX38" fmla="*/ 1722120 w 1920240"/>
                <a:gd name="connsiteY38" fmla="*/ 1182046 h 1235386"/>
                <a:gd name="connsiteX39" fmla="*/ 1744980 w 1920240"/>
                <a:gd name="connsiteY39" fmla="*/ 1166806 h 1235386"/>
                <a:gd name="connsiteX40" fmla="*/ 1767840 w 1920240"/>
                <a:gd name="connsiteY40" fmla="*/ 1159186 h 1235386"/>
                <a:gd name="connsiteX41" fmla="*/ 1798320 w 1920240"/>
                <a:gd name="connsiteY41" fmla="*/ 1143946 h 1235386"/>
                <a:gd name="connsiteX42" fmla="*/ 1813560 w 1920240"/>
                <a:gd name="connsiteY42" fmla="*/ 1121086 h 1235386"/>
                <a:gd name="connsiteX43" fmla="*/ 1844040 w 1920240"/>
                <a:gd name="connsiteY43" fmla="*/ 1098226 h 1235386"/>
                <a:gd name="connsiteX44" fmla="*/ 1859280 w 1920240"/>
                <a:gd name="connsiteY44" fmla="*/ 1067746 h 1235386"/>
                <a:gd name="connsiteX45" fmla="*/ 1882140 w 1920240"/>
                <a:gd name="connsiteY45" fmla="*/ 1044886 h 1235386"/>
                <a:gd name="connsiteX46" fmla="*/ 1897380 w 1920240"/>
                <a:gd name="connsiteY46" fmla="*/ 1022026 h 1235386"/>
                <a:gd name="connsiteX47" fmla="*/ 1905000 w 1920240"/>
                <a:gd name="connsiteY47" fmla="*/ 991546 h 1235386"/>
                <a:gd name="connsiteX48" fmla="*/ 1912620 w 1920240"/>
                <a:gd name="connsiteY48" fmla="*/ 945826 h 1235386"/>
                <a:gd name="connsiteX49" fmla="*/ 1920240 w 1920240"/>
                <a:gd name="connsiteY49" fmla="*/ 907726 h 1235386"/>
                <a:gd name="connsiteX50" fmla="*/ 1912620 w 1920240"/>
                <a:gd name="connsiteY50" fmla="*/ 785806 h 1235386"/>
                <a:gd name="connsiteX51" fmla="*/ 1905000 w 1920240"/>
                <a:gd name="connsiteY51" fmla="*/ 747706 h 1235386"/>
                <a:gd name="connsiteX52" fmla="*/ 1874520 w 1920240"/>
                <a:gd name="connsiteY52" fmla="*/ 701986 h 1235386"/>
                <a:gd name="connsiteX53" fmla="*/ 1859280 w 1920240"/>
                <a:gd name="connsiteY53" fmla="*/ 679126 h 1235386"/>
                <a:gd name="connsiteX54" fmla="*/ 1836420 w 1920240"/>
                <a:gd name="connsiteY54" fmla="*/ 656266 h 1235386"/>
                <a:gd name="connsiteX55" fmla="*/ 1790700 w 1920240"/>
                <a:gd name="connsiteY55" fmla="*/ 625786 h 1235386"/>
                <a:gd name="connsiteX56" fmla="*/ 1767840 w 1920240"/>
                <a:gd name="connsiteY56" fmla="*/ 602926 h 1235386"/>
                <a:gd name="connsiteX57" fmla="*/ 1722120 w 1920240"/>
                <a:gd name="connsiteY57" fmla="*/ 587686 h 1235386"/>
                <a:gd name="connsiteX58" fmla="*/ 1516380 w 1920240"/>
                <a:gd name="connsiteY58" fmla="*/ 595306 h 1235386"/>
                <a:gd name="connsiteX59" fmla="*/ 1447800 w 1920240"/>
                <a:gd name="connsiteY59" fmla="*/ 602926 h 1235386"/>
                <a:gd name="connsiteX60" fmla="*/ 1226820 w 1920240"/>
                <a:gd name="connsiteY60" fmla="*/ 618166 h 1235386"/>
                <a:gd name="connsiteX61" fmla="*/ 975360 w 1920240"/>
                <a:gd name="connsiteY61" fmla="*/ 618166 h 1235386"/>
                <a:gd name="connsiteX62" fmla="*/ 922020 w 1920240"/>
                <a:gd name="connsiteY62" fmla="*/ 602926 h 1235386"/>
                <a:gd name="connsiteX63" fmla="*/ 868680 w 1920240"/>
                <a:gd name="connsiteY63" fmla="*/ 587686 h 1235386"/>
                <a:gd name="connsiteX64" fmla="*/ 838200 w 1920240"/>
                <a:gd name="connsiteY64" fmla="*/ 572446 h 1235386"/>
                <a:gd name="connsiteX65" fmla="*/ 784860 w 1920240"/>
                <a:gd name="connsiteY65" fmla="*/ 557206 h 1235386"/>
                <a:gd name="connsiteX66" fmla="*/ 762000 w 1920240"/>
                <a:gd name="connsiteY66" fmla="*/ 541966 h 1235386"/>
                <a:gd name="connsiteX67" fmla="*/ 746760 w 1920240"/>
                <a:gd name="connsiteY67" fmla="*/ 519106 h 1235386"/>
                <a:gd name="connsiteX68" fmla="*/ 723900 w 1920240"/>
                <a:gd name="connsiteY68" fmla="*/ 503866 h 1235386"/>
                <a:gd name="connsiteX69" fmla="*/ 693420 w 1920240"/>
                <a:gd name="connsiteY69" fmla="*/ 458146 h 1235386"/>
                <a:gd name="connsiteX70" fmla="*/ 678180 w 1920240"/>
                <a:gd name="connsiteY70" fmla="*/ 435286 h 1235386"/>
                <a:gd name="connsiteX71" fmla="*/ 670560 w 1920240"/>
                <a:gd name="connsiteY71" fmla="*/ 412426 h 1235386"/>
                <a:gd name="connsiteX72" fmla="*/ 655320 w 1920240"/>
                <a:gd name="connsiteY72" fmla="*/ 389566 h 1235386"/>
                <a:gd name="connsiteX73" fmla="*/ 647700 w 1920240"/>
                <a:gd name="connsiteY73" fmla="*/ 366706 h 1235386"/>
                <a:gd name="connsiteX74" fmla="*/ 609600 w 1920240"/>
                <a:gd name="connsiteY74" fmla="*/ 298126 h 1235386"/>
                <a:gd name="connsiteX75" fmla="*/ 594360 w 1920240"/>
                <a:gd name="connsiteY75" fmla="*/ 191446 h 1235386"/>
                <a:gd name="connsiteX76" fmla="*/ 563880 w 1920240"/>
                <a:gd name="connsiteY76" fmla="*/ 138106 h 1235386"/>
                <a:gd name="connsiteX77" fmla="*/ 518160 w 1920240"/>
                <a:gd name="connsiteY77" fmla="*/ 92386 h 1235386"/>
                <a:gd name="connsiteX78" fmla="*/ 495300 w 1920240"/>
                <a:gd name="connsiteY78" fmla="*/ 77146 h 1235386"/>
                <a:gd name="connsiteX79" fmla="*/ 449580 w 1920240"/>
                <a:gd name="connsiteY79" fmla="*/ 61906 h 1235386"/>
                <a:gd name="connsiteX80" fmla="*/ 426720 w 1920240"/>
                <a:gd name="connsiteY80" fmla="*/ 46666 h 1235386"/>
                <a:gd name="connsiteX81" fmla="*/ 381000 w 1920240"/>
                <a:gd name="connsiteY81" fmla="*/ 31426 h 1235386"/>
                <a:gd name="connsiteX82" fmla="*/ 358140 w 1920240"/>
                <a:gd name="connsiteY82" fmla="*/ 23806 h 1235386"/>
                <a:gd name="connsiteX83" fmla="*/ 312420 w 1920240"/>
                <a:gd name="connsiteY83" fmla="*/ 946 h 1235386"/>
                <a:gd name="connsiteX84" fmla="*/ 106680 w 1920240"/>
                <a:gd name="connsiteY84" fmla="*/ 8566 h 1235386"/>
                <a:gd name="connsiteX85" fmla="*/ 76200 w 1920240"/>
                <a:gd name="connsiteY85" fmla="*/ 54286 h 1235386"/>
                <a:gd name="connsiteX86" fmla="*/ 60960 w 1920240"/>
                <a:gd name="connsiteY86" fmla="*/ 77146 h 1235386"/>
                <a:gd name="connsiteX87" fmla="*/ 45720 w 1920240"/>
                <a:gd name="connsiteY87" fmla="*/ 122866 h 1235386"/>
                <a:gd name="connsiteX88" fmla="*/ 30480 w 1920240"/>
                <a:gd name="connsiteY88" fmla="*/ 145726 h 1235386"/>
                <a:gd name="connsiteX89" fmla="*/ 15240 w 1920240"/>
                <a:gd name="connsiteY89" fmla="*/ 191446 h 1235386"/>
                <a:gd name="connsiteX90" fmla="*/ 0 w 1920240"/>
                <a:gd name="connsiteY90" fmla="*/ 221926 h 1235386"/>
                <a:gd name="connsiteX91" fmla="*/ 15240 w 1920240"/>
                <a:gd name="connsiteY91" fmla="*/ 313366 h 1235386"/>
                <a:gd name="connsiteX92" fmla="*/ 30480 w 1920240"/>
                <a:gd name="connsiteY92" fmla="*/ 336226 h 1235386"/>
                <a:gd name="connsiteX93" fmla="*/ 38100 w 1920240"/>
                <a:gd name="connsiteY93" fmla="*/ 359086 h 1235386"/>
                <a:gd name="connsiteX94" fmla="*/ 60960 w 1920240"/>
                <a:gd name="connsiteY94" fmla="*/ 374326 h 1235386"/>
                <a:gd name="connsiteX95" fmla="*/ 76200 w 1920240"/>
                <a:gd name="connsiteY95" fmla="*/ 389566 h 123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920240" h="1235386">
                  <a:moveTo>
                    <a:pt x="76200" y="389566"/>
                  </a:moveTo>
                  <a:lnTo>
                    <a:pt x="76200" y="389566"/>
                  </a:lnTo>
                  <a:cubicBezTo>
                    <a:pt x="78740" y="412426"/>
                    <a:pt x="79309" y="435592"/>
                    <a:pt x="83820" y="458146"/>
                  </a:cubicBezTo>
                  <a:cubicBezTo>
                    <a:pt x="86970" y="473898"/>
                    <a:pt x="95164" y="488281"/>
                    <a:pt x="99060" y="503866"/>
                  </a:cubicBezTo>
                  <a:cubicBezTo>
                    <a:pt x="122881" y="599151"/>
                    <a:pt x="92436" y="480684"/>
                    <a:pt x="114300" y="557206"/>
                  </a:cubicBezTo>
                  <a:cubicBezTo>
                    <a:pt x="117177" y="567276"/>
                    <a:pt x="118911" y="577655"/>
                    <a:pt x="121920" y="587686"/>
                  </a:cubicBezTo>
                  <a:cubicBezTo>
                    <a:pt x="126536" y="603073"/>
                    <a:pt x="132080" y="618166"/>
                    <a:pt x="137160" y="633406"/>
                  </a:cubicBezTo>
                  <a:cubicBezTo>
                    <a:pt x="139700" y="641026"/>
                    <a:pt x="140325" y="649583"/>
                    <a:pt x="144780" y="656266"/>
                  </a:cubicBezTo>
                  <a:cubicBezTo>
                    <a:pt x="188456" y="721780"/>
                    <a:pt x="136092" y="638890"/>
                    <a:pt x="167640" y="701986"/>
                  </a:cubicBezTo>
                  <a:cubicBezTo>
                    <a:pt x="171736" y="710177"/>
                    <a:pt x="178784" y="716655"/>
                    <a:pt x="182880" y="724846"/>
                  </a:cubicBezTo>
                  <a:cubicBezTo>
                    <a:pt x="186472" y="732030"/>
                    <a:pt x="187336" y="740323"/>
                    <a:pt x="190500" y="747706"/>
                  </a:cubicBezTo>
                  <a:cubicBezTo>
                    <a:pt x="194982" y="758165"/>
                    <a:pt x="211414" y="791480"/>
                    <a:pt x="220980" y="801046"/>
                  </a:cubicBezTo>
                  <a:cubicBezTo>
                    <a:pt x="227456" y="807522"/>
                    <a:pt x="236220" y="811206"/>
                    <a:pt x="243840" y="816286"/>
                  </a:cubicBezTo>
                  <a:cubicBezTo>
                    <a:pt x="257252" y="856522"/>
                    <a:pt x="247005" y="832463"/>
                    <a:pt x="281940" y="884866"/>
                  </a:cubicBezTo>
                  <a:cubicBezTo>
                    <a:pt x="287020" y="892486"/>
                    <a:pt x="289560" y="902646"/>
                    <a:pt x="297180" y="907726"/>
                  </a:cubicBezTo>
                  <a:lnTo>
                    <a:pt x="342900" y="938206"/>
                  </a:lnTo>
                  <a:cubicBezTo>
                    <a:pt x="350520" y="943286"/>
                    <a:pt x="358434" y="947951"/>
                    <a:pt x="365760" y="953446"/>
                  </a:cubicBezTo>
                  <a:cubicBezTo>
                    <a:pt x="375920" y="961066"/>
                    <a:pt x="385213" y="970005"/>
                    <a:pt x="396240" y="976306"/>
                  </a:cubicBezTo>
                  <a:cubicBezTo>
                    <a:pt x="403214" y="980291"/>
                    <a:pt x="411717" y="980762"/>
                    <a:pt x="419100" y="983926"/>
                  </a:cubicBezTo>
                  <a:cubicBezTo>
                    <a:pt x="429541" y="988401"/>
                    <a:pt x="439840" y="993322"/>
                    <a:pt x="449580" y="999166"/>
                  </a:cubicBezTo>
                  <a:cubicBezTo>
                    <a:pt x="465286" y="1008590"/>
                    <a:pt x="480060" y="1019486"/>
                    <a:pt x="495300" y="1029646"/>
                  </a:cubicBezTo>
                  <a:cubicBezTo>
                    <a:pt x="502920" y="1034726"/>
                    <a:pt x="509275" y="1042665"/>
                    <a:pt x="518160" y="1044886"/>
                  </a:cubicBezTo>
                  <a:lnTo>
                    <a:pt x="548640" y="1052506"/>
                  </a:lnTo>
                  <a:cubicBezTo>
                    <a:pt x="592571" y="1081794"/>
                    <a:pt x="550193" y="1056437"/>
                    <a:pt x="594360" y="1075366"/>
                  </a:cubicBezTo>
                  <a:cubicBezTo>
                    <a:pt x="604801" y="1079841"/>
                    <a:pt x="614399" y="1086131"/>
                    <a:pt x="624840" y="1090606"/>
                  </a:cubicBezTo>
                  <a:cubicBezTo>
                    <a:pt x="632223" y="1093770"/>
                    <a:pt x="640516" y="1094634"/>
                    <a:pt x="647700" y="1098226"/>
                  </a:cubicBezTo>
                  <a:cubicBezTo>
                    <a:pt x="713612" y="1131182"/>
                    <a:pt x="658115" y="1114165"/>
                    <a:pt x="716280" y="1128706"/>
                  </a:cubicBezTo>
                  <a:cubicBezTo>
                    <a:pt x="723900" y="1133786"/>
                    <a:pt x="730722" y="1140338"/>
                    <a:pt x="739140" y="1143946"/>
                  </a:cubicBezTo>
                  <a:cubicBezTo>
                    <a:pt x="748766" y="1148071"/>
                    <a:pt x="759550" y="1148689"/>
                    <a:pt x="769620" y="1151566"/>
                  </a:cubicBezTo>
                  <a:cubicBezTo>
                    <a:pt x="777343" y="1153773"/>
                    <a:pt x="785097" y="1156022"/>
                    <a:pt x="792480" y="1159186"/>
                  </a:cubicBezTo>
                  <a:cubicBezTo>
                    <a:pt x="870965" y="1192822"/>
                    <a:pt x="764615" y="1154978"/>
                    <a:pt x="868680" y="1189666"/>
                  </a:cubicBezTo>
                  <a:cubicBezTo>
                    <a:pt x="883920" y="1194746"/>
                    <a:pt x="898376" y="1203761"/>
                    <a:pt x="914400" y="1204906"/>
                  </a:cubicBezTo>
                  <a:lnTo>
                    <a:pt x="1021080" y="1212526"/>
                  </a:lnTo>
                  <a:cubicBezTo>
                    <a:pt x="1028700" y="1215066"/>
                    <a:pt x="1036064" y="1218571"/>
                    <a:pt x="1043940" y="1220146"/>
                  </a:cubicBezTo>
                  <a:cubicBezTo>
                    <a:pt x="1101178" y="1231594"/>
                    <a:pt x="1173087" y="1232225"/>
                    <a:pt x="1226820" y="1235386"/>
                  </a:cubicBezTo>
                  <a:lnTo>
                    <a:pt x="1371600" y="1227766"/>
                  </a:lnTo>
                  <a:cubicBezTo>
                    <a:pt x="1442074" y="1224947"/>
                    <a:pt x="1565645" y="1232058"/>
                    <a:pt x="1653540" y="1212526"/>
                  </a:cubicBezTo>
                  <a:cubicBezTo>
                    <a:pt x="1688016" y="1204865"/>
                    <a:pt x="1666379" y="1206106"/>
                    <a:pt x="1699260" y="1189666"/>
                  </a:cubicBezTo>
                  <a:cubicBezTo>
                    <a:pt x="1706444" y="1186074"/>
                    <a:pt x="1714936" y="1185638"/>
                    <a:pt x="1722120" y="1182046"/>
                  </a:cubicBezTo>
                  <a:cubicBezTo>
                    <a:pt x="1730311" y="1177950"/>
                    <a:pt x="1736789" y="1170902"/>
                    <a:pt x="1744980" y="1166806"/>
                  </a:cubicBezTo>
                  <a:cubicBezTo>
                    <a:pt x="1752164" y="1163214"/>
                    <a:pt x="1760457" y="1162350"/>
                    <a:pt x="1767840" y="1159186"/>
                  </a:cubicBezTo>
                  <a:cubicBezTo>
                    <a:pt x="1778281" y="1154711"/>
                    <a:pt x="1788160" y="1149026"/>
                    <a:pt x="1798320" y="1143946"/>
                  </a:cubicBezTo>
                  <a:cubicBezTo>
                    <a:pt x="1803400" y="1136326"/>
                    <a:pt x="1807084" y="1127562"/>
                    <a:pt x="1813560" y="1121086"/>
                  </a:cubicBezTo>
                  <a:cubicBezTo>
                    <a:pt x="1822540" y="1112106"/>
                    <a:pt x="1835775" y="1107869"/>
                    <a:pt x="1844040" y="1098226"/>
                  </a:cubicBezTo>
                  <a:cubicBezTo>
                    <a:pt x="1851432" y="1089601"/>
                    <a:pt x="1852678" y="1076989"/>
                    <a:pt x="1859280" y="1067746"/>
                  </a:cubicBezTo>
                  <a:cubicBezTo>
                    <a:pt x="1865544" y="1058977"/>
                    <a:pt x="1875241" y="1053165"/>
                    <a:pt x="1882140" y="1044886"/>
                  </a:cubicBezTo>
                  <a:cubicBezTo>
                    <a:pt x="1888003" y="1037851"/>
                    <a:pt x="1892300" y="1029646"/>
                    <a:pt x="1897380" y="1022026"/>
                  </a:cubicBezTo>
                  <a:cubicBezTo>
                    <a:pt x="1899920" y="1011866"/>
                    <a:pt x="1902946" y="1001815"/>
                    <a:pt x="1905000" y="991546"/>
                  </a:cubicBezTo>
                  <a:cubicBezTo>
                    <a:pt x="1908030" y="976396"/>
                    <a:pt x="1909856" y="961027"/>
                    <a:pt x="1912620" y="945826"/>
                  </a:cubicBezTo>
                  <a:cubicBezTo>
                    <a:pt x="1914937" y="933083"/>
                    <a:pt x="1917700" y="920426"/>
                    <a:pt x="1920240" y="907726"/>
                  </a:cubicBezTo>
                  <a:cubicBezTo>
                    <a:pt x="1917700" y="867086"/>
                    <a:pt x="1916481" y="826342"/>
                    <a:pt x="1912620" y="785806"/>
                  </a:cubicBezTo>
                  <a:cubicBezTo>
                    <a:pt x="1911392" y="772913"/>
                    <a:pt x="1910359" y="759497"/>
                    <a:pt x="1905000" y="747706"/>
                  </a:cubicBezTo>
                  <a:cubicBezTo>
                    <a:pt x="1897421" y="731032"/>
                    <a:pt x="1884680" y="717226"/>
                    <a:pt x="1874520" y="701986"/>
                  </a:cubicBezTo>
                  <a:cubicBezTo>
                    <a:pt x="1869440" y="694366"/>
                    <a:pt x="1865756" y="685602"/>
                    <a:pt x="1859280" y="679126"/>
                  </a:cubicBezTo>
                  <a:cubicBezTo>
                    <a:pt x="1851660" y="671506"/>
                    <a:pt x="1844926" y="662882"/>
                    <a:pt x="1836420" y="656266"/>
                  </a:cubicBezTo>
                  <a:cubicBezTo>
                    <a:pt x="1821962" y="645021"/>
                    <a:pt x="1803652" y="638738"/>
                    <a:pt x="1790700" y="625786"/>
                  </a:cubicBezTo>
                  <a:cubicBezTo>
                    <a:pt x="1783080" y="618166"/>
                    <a:pt x="1777260" y="608159"/>
                    <a:pt x="1767840" y="602926"/>
                  </a:cubicBezTo>
                  <a:cubicBezTo>
                    <a:pt x="1753797" y="595124"/>
                    <a:pt x="1722120" y="587686"/>
                    <a:pt x="1722120" y="587686"/>
                  </a:cubicBezTo>
                  <a:lnTo>
                    <a:pt x="1516380" y="595306"/>
                  </a:lnTo>
                  <a:cubicBezTo>
                    <a:pt x="1493415" y="596582"/>
                    <a:pt x="1470697" y="600745"/>
                    <a:pt x="1447800" y="602926"/>
                  </a:cubicBezTo>
                  <a:cubicBezTo>
                    <a:pt x="1357241" y="611551"/>
                    <a:pt x="1324687" y="612409"/>
                    <a:pt x="1226820" y="618166"/>
                  </a:cubicBezTo>
                  <a:cubicBezTo>
                    <a:pt x="1123139" y="638902"/>
                    <a:pt x="1178571" y="630867"/>
                    <a:pt x="975360" y="618166"/>
                  </a:cubicBezTo>
                  <a:cubicBezTo>
                    <a:pt x="960114" y="617213"/>
                    <a:pt x="937155" y="607250"/>
                    <a:pt x="922020" y="602926"/>
                  </a:cubicBezTo>
                  <a:cubicBezTo>
                    <a:pt x="902686" y="597402"/>
                    <a:pt x="886950" y="595516"/>
                    <a:pt x="868680" y="587686"/>
                  </a:cubicBezTo>
                  <a:cubicBezTo>
                    <a:pt x="858239" y="583211"/>
                    <a:pt x="848836" y="576434"/>
                    <a:pt x="838200" y="572446"/>
                  </a:cubicBezTo>
                  <a:cubicBezTo>
                    <a:pt x="818668" y="565122"/>
                    <a:pt x="803282" y="566417"/>
                    <a:pt x="784860" y="557206"/>
                  </a:cubicBezTo>
                  <a:cubicBezTo>
                    <a:pt x="776669" y="553110"/>
                    <a:pt x="769620" y="547046"/>
                    <a:pt x="762000" y="541966"/>
                  </a:cubicBezTo>
                  <a:cubicBezTo>
                    <a:pt x="756920" y="534346"/>
                    <a:pt x="753236" y="525582"/>
                    <a:pt x="746760" y="519106"/>
                  </a:cubicBezTo>
                  <a:cubicBezTo>
                    <a:pt x="740284" y="512630"/>
                    <a:pt x="729931" y="510758"/>
                    <a:pt x="723900" y="503866"/>
                  </a:cubicBezTo>
                  <a:cubicBezTo>
                    <a:pt x="711839" y="490082"/>
                    <a:pt x="703580" y="473386"/>
                    <a:pt x="693420" y="458146"/>
                  </a:cubicBezTo>
                  <a:cubicBezTo>
                    <a:pt x="688340" y="450526"/>
                    <a:pt x="681076" y="443974"/>
                    <a:pt x="678180" y="435286"/>
                  </a:cubicBezTo>
                  <a:cubicBezTo>
                    <a:pt x="675640" y="427666"/>
                    <a:pt x="674152" y="419610"/>
                    <a:pt x="670560" y="412426"/>
                  </a:cubicBezTo>
                  <a:cubicBezTo>
                    <a:pt x="666464" y="404235"/>
                    <a:pt x="659416" y="397757"/>
                    <a:pt x="655320" y="389566"/>
                  </a:cubicBezTo>
                  <a:cubicBezTo>
                    <a:pt x="651728" y="382382"/>
                    <a:pt x="651601" y="373727"/>
                    <a:pt x="647700" y="366706"/>
                  </a:cubicBezTo>
                  <a:cubicBezTo>
                    <a:pt x="604031" y="288101"/>
                    <a:pt x="626842" y="349852"/>
                    <a:pt x="609600" y="298126"/>
                  </a:cubicBezTo>
                  <a:cubicBezTo>
                    <a:pt x="605684" y="255048"/>
                    <a:pt x="609583" y="226967"/>
                    <a:pt x="594360" y="191446"/>
                  </a:cubicBezTo>
                  <a:cubicBezTo>
                    <a:pt x="588650" y="178123"/>
                    <a:pt x="574435" y="149981"/>
                    <a:pt x="563880" y="138106"/>
                  </a:cubicBezTo>
                  <a:cubicBezTo>
                    <a:pt x="549561" y="121997"/>
                    <a:pt x="536093" y="104341"/>
                    <a:pt x="518160" y="92386"/>
                  </a:cubicBezTo>
                  <a:cubicBezTo>
                    <a:pt x="510540" y="87306"/>
                    <a:pt x="503669" y="80865"/>
                    <a:pt x="495300" y="77146"/>
                  </a:cubicBezTo>
                  <a:cubicBezTo>
                    <a:pt x="480620" y="70622"/>
                    <a:pt x="462946" y="70817"/>
                    <a:pt x="449580" y="61906"/>
                  </a:cubicBezTo>
                  <a:cubicBezTo>
                    <a:pt x="441960" y="56826"/>
                    <a:pt x="435089" y="50385"/>
                    <a:pt x="426720" y="46666"/>
                  </a:cubicBezTo>
                  <a:cubicBezTo>
                    <a:pt x="412040" y="40142"/>
                    <a:pt x="396240" y="36506"/>
                    <a:pt x="381000" y="31426"/>
                  </a:cubicBezTo>
                  <a:cubicBezTo>
                    <a:pt x="373380" y="28886"/>
                    <a:pt x="364823" y="28261"/>
                    <a:pt x="358140" y="23806"/>
                  </a:cubicBezTo>
                  <a:cubicBezTo>
                    <a:pt x="328597" y="4111"/>
                    <a:pt x="343968" y="11462"/>
                    <a:pt x="312420" y="946"/>
                  </a:cubicBezTo>
                  <a:cubicBezTo>
                    <a:pt x="243840" y="3486"/>
                    <a:pt x="173622" y="-6550"/>
                    <a:pt x="106680" y="8566"/>
                  </a:cubicBezTo>
                  <a:cubicBezTo>
                    <a:pt x="88814" y="12600"/>
                    <a:pt x="86360" y="39046"/>
                    <a:pt x="76200" y="54286"/>
                  </a:cubicBezTo>
                  <a:cubicBezTo>
                    <a:pt x="71120" y="61906"/>
                    <a:pt x="63856" y="68458"/>
                    <a:pt x="60960" y="77146"/>
                  </a:cubicBezTo>
                  <a:cubicBezTo>
                    <a:pt x="55880" y="92386"/>
                    <a:pt x="54631" y="109500"/>
                    <a:pt x="45720" y="122866"/>
                  </a:cubicBezTo>
                  <a:cubicBezTo>
                    <a:pt x="40640" y="130486"/>
                    <a:pt x="34199" y="137357"/>
                    <a:pt x="30480" y="145726"/>
                  </a:cubicBezTo>
                  <a:cubicBezTo>
                    <a:pt x="23956" y="160406"/>
                    <a:pt x="22424" y="177078"/>
                    <a:pt x="15240" y="191446"/>
                  </a:cubicBezTo>
                  <a:lnTo>
                    <a:pt x="0" y="221926"/>
                  </a:lnTo>
                  <a:cubicBezTo>
                    <a:pt x="1680" y="235368"/>
                    <a:pt x="6355" y="292635"/>
                    <a:pt x="15240" y="313366"/>
                  </a:cubicBezTo>
                  <a:cubicBezTo>
                    <a:pt x="18848" y="321784"/>
                    <a:pt x="26384" y="328035"/>
                    <a:pt x="30480" y="336226"/>
                  </a:cubicBezTo>
                  <a:cubicBezTo>
                    <a:pt x="34072" y="343410"/>
                    <a:pt x="33082" y="352814"/>
                    <a:pt x="38100" y="359086"/>
                  </a:cubicBezTo>
                  <a:cubicBezTo>
                    <a:pt x="43821" y="366237"/>
                    <a:pt x="58328" y="365554"/>
                    <a:pt x="60960" y="374326"/>
                  </a:cubicBezTo>
                  <a:cubicBezTo>
                    <a:pt x="66799" y="393789"/>
                    <a:pt x="73660" y="387026"/>
                    <a:pt x="76200" y="389566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064B043-773C-441C-B4D8-DBF589635ABB}"/>
                </a:ext>
              </a:extLst>
            </p:cNvPr>
            <p:cNvSpPr txBox="1"/>
            <p:nvPr/>
          </p:nvSpPr>
          <p:spPr>
            <a:xfrm>
              <a:off x="3287110" y="21499710"/>
              <a:ext cx="288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OMAT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1E5047E-205D-490C-93D5-9C6E2F245500}"/>
                </a:ext>
              </a:extLst>
            </p:cNvPr>
            <p:cNvSpPr/>
            <p:nvPr/>
          </p:nvSpPr>
          <p:spPr>
            <a:xfrm>
              <a:off x="8587507" y="19497632"/>
              <a:ext cx="1466490" cy="187200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7C9142A-F32F-41AE-AF11-F81568C1E71F}"/>
                </a:ext>
              </a:extLst>
            </p:cNvPr>
            <p:cNvSpPr txBox="1"/>
            <p:nvPr/>
          </p:nvSpPr>
          <p:spPr>
            <a:xfrm>
              <a:off x="7187654" y="21499710"/>
              <a:ext cx="288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Noto Sans Medium" panose="020B0602040504020204" pitchFamily="34" charset="0"/>
                  <a:ea typeface="Noto Sans Medium" panose="020B0602040504020204" pitchFamily="34" charset="0"/>
                  <a:cs typeface="Noto Sans Medium" panose="020B0602040504020204" pitchFamily="34" charset="0"/>
                </a:rPr>
                <a:t>OMAT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0727AB-458F-42AB-9473-467EF8840846}"/>
              </a:ext>
            </a:extLst>
          </p:cNvPr>
          <p:cNvGrpSpPr/>
          <p:nvPr/>
        </p:nvGrpSpPr>
        <p:grpSpPr>
          <a:xfrm>
            <a:off x="8076000" y="671061"/>
            <a:ext cx="3960000" cy="3168000"/>
            <a:chOff x="8076000" y="671061"/>
            <a:chExt cx="3960000" cy="3168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084D18-0EDD-4DAC-BB73-C95B4D2DF9D0}"/>
                </a:ext>
              </a:extLst>
            </p:cNvPr>
            <p:cNvSpPr/>
            <p:nvPr/>
          </p:nvSpPr>
          <p:spPr>
            <a:xfrm>
              <a:off x="8076001" y="671061"/>
              <a:ext cx="3959999" cy="31680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1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5B4B4E2-A71A-4476-89E8-A65F0264206E}"/>
                </a:ext>
              </a:extLst>
            </p:cNvPr>
            <p:cNvGrpSpPr/>
            <p:nvPr/>
          </p:nvGrpSpPr>
          <p:grpSpPr>
            <a:xfrm>
              <a:off x="8076000" y="720004"/>
              <a:ext cx="3960000" cy="3014235"/>
              <a:chOff x="8228400" y="872404"/>
              <a:chExt cx="3960000" cy="3014235"/>
            </a:xfrm>
          </p:grpSpPr>
          <p:sp>
            <p:nvSpPr>
              <p:cNvPr id="26" name="내용 개체 틀 32">
                <a:extLst>
                  <a:ext uri="{FF2B5EF4-FFF2-40B4-BE49-F238E27FC236}">
                    <a16:creationId xmlns:a16="http://schemas.microsoft.com/office/drawing/2014/main" id="{DD066A5D-1910-4764-A9F9-7F949F201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872404"/>
                <a:ext cx="3960000" cy="1591911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ko-KR" altLang="en-US" sz="1800" b="1" dirty="0"/>
                  <a:t>①</a:t>
                </a:r>
                <a:r>
                  <a:rPr lang="en-US" altLang="ko-KR" sz="1800" b="1" dirty="0"/>
                  <a:t> Hemispheric Asymmetry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near the equator.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800" spc="-1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내용 개체 틀 32">
                <a:extLst>
                  <a:ext uri="{FF2B5EF4-FFF2-40B4-BE49-F238E27FC236}">
                    <a16:creationId xmlns:a16="http://schemas.microsoft.com/office/drawing/2014/main" id="{2BCBFC4C-1261-473F-BEF6-53101E135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8400" y="2067660"/>
                <a:ext cx="3960000" cy="1818979"/>
              </a:xfrm>
              <a:prstGeom prst="rect">
                <a:avLst/>
              </a:prstGeom>
              <a:noFill/>
            </p:spPr>
            <p:txBody>
              <a:bodyPr vert="horz" lIns="180000" tIns="45720" rIns="18000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800" b="1" dirty="0"/>
                  <a:t>②</a:t>
                </a:r>
                <a:r>
                  <a:rPr lang="ko-KR" altLang="en-US" sz="1800" b="1" dirty="0"/>
                  <a:t> </a:t>
                </a:r>
                <a:r>
                  <a:rPr lang="en-US" altLang="ko-KR" sz="1800" b="1" dirty="0"/>
                  <a:t>Longitudinal Offset</a:t>
                </a:r>
                <a:endParaRPr lang="en-US" altLang="ko-KR" sz="18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  [</a:t>
                </a:r>
                <a:r>
                  <a:rPr lang="en-US" altLang="ko-KR" sz="1600" b="1" i="1" dirty="0">
                    <a:sym typeface="Wingdings" panose="05000000000000000000" pitchFamily="2" charset="2"/>
                  </a:rPr>
                  <a:t>Something</a:t>
                </a:r>
                <a:r>
                  <a:rPr lang="en-US" altLang="ko-KR" sz="1600" b="1" dirty="0">
                    <a:sym typeface="Wingdings" panose="05000000000000000000" pitchFamily="2" charset="2"/>
                  </a:rPr>
                  <a:t>]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makes 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r>
                  <a:rPr lang="en-US" altLang="ko-KR" sz="1600" dirty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sym typeface="Wingdings" panose="05000000000000000000" pitchFamily="2" charset="2"/>
                  </a:rPr>
                  <a:t>-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E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wall </a:t>
                </a:r>
                <a:r>
                  <a:rPr lang="en-US" altLang="ko-KR" sz="16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fresh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at any longitude.</a:t>
                </a:r>
                <a:br>
                  <a:rPr lang="en-US" altLang="ko-KR" sz="1600" dirty="0">
                    <a:sym typeface="Wingdings" panose="05000000000000000000" pitchFamily="2" charset="2"/>
                  </a:rPr>
                </a:br>
                <a:endParaRPr lang="en-US" altLang="ko-KR" sz="1600" spc="-100" dirty="0"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1AAA15D-A44B-4F42-A6FA-F1FB602527D8}"/>
                </a:ext>
              </a:extLst>
            </p:cNvPr>
            <p:cNvGrpSpPr/>
            <p:nvPr/>
          </p:nvGrpSpPr>
          <p:grpSpPr>
            <a:xfrm>
              <a:off x="8112000" y="3079236"/>
              <a:ext cx="3888000" cy="722479"/>
              <a:chOff x="8076000" y="3164961"/>
              <a:chExt cx="3888000" cy="722479"/>
            </a:xfrm>
          </p:grpSpPr>
          <p:sp>
            <p:nvSpPr>
              <p:cNvPr id="24" name="내용 개체 틀 32">
                <a:extLst>
                  <a:ext uri="{FF2B5EF4-FFF2-40B4-BE49-F238E27FC236}">
                    <a16:creationId xmlns:a16="http://schemas.microsoft.com/office/drawing/2014/main" id="{123AB00E-5CA2-4430-890F-946E6126A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6000" y="3239440"/>
                <a:ext cx="3888000" cy="6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sz="2200" b="1" dirty="0"/>
                  <a:t>[</a:t>
                </a:r>
                <a:r>
                  <a:rPr lang="en-US" altLang="ko-KR" sz="2200" b="1" i="1" dirty="0"/>
                  <a:t>Something</a:t>
                </a:r>
                <a:r>
                  <a:rPr lang="en-US" altLang="ko-KR" sz="2200" b="1" dirty="0"/>
                  <a:t>] = </a:t>
                </a:r>
                <a:r>
                  <a:rPr lang="en-US" altLang="ko-KR" sz="2200" b="1" dirty="0">
                    <a:solidFill>
                      <a:schemeClr val="accent2"/>
                    </a:solidFill>
                  </a:rPr>
                  <a:t>Meteoroids</a:t>
                </a:r>
                <a:endParaRPr lang="en-US" altLang="ko-KR" sz="22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25" name="내용 개체 틀 32">
                <a:extLst>
                  <a:ext uri="{FF2B5EF4-FFF2-40B4-BE49-F238E27FC236}">
                    <a16:creationId xmlns:a16="http://schemas.microsoft.com/office/drawing/2014/main" id="{14D4771A-0345-44CE-A5D2-BE363EC444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94000" y="3164961"/>
                <a:ext cx="252000" cy="4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180000" tIns="45720" rIns="180000" bIns="4572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altLang="ko-KR" b="1" dirty="0"/>
                  <a:t>?</a:t>
                </a:r>
                <a:endParaRPr lang="en-US" altLang="ko-KR" sz="1800" spc="-100" dirty="0">
                  <a:solidFill>
                    <a:schemeClr val="accent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16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B32E56-F773-8D36-DDFE-F7D912165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720000"/>
            <a:ext cx="5940000" cy="558000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②</a:t>
            </a:r>
            <a:r>
              <a:rPr lang="en-US" altLang="ko-KR" sz="1800" b="1" dirty="0">
                <a:solidFill>
                  <a:srgbClr val="333333"/>
                </a:solidFill>
                <a:sym typeface="Wingdings" panose="05000000000000000000" pitchFamily="2" charset="2"/>
              </a:rPr>
              <a:t>  </a:t>
            </a:r>
            <a:r>
              <a:rPr lang="en-US" altLang="ko-KR" b="1" i="1" dirty="0">
                <a:sym typeface="Wingdings" panose="05000000000000000000" pitchFamily="2" charset="2"/>
              </a:rPr>
              <a:t>Meteoroids</a:t>
            </a:r>
            <a:r>
              <a:rPr lang="en-US" altLang="ko-KR" dirty="0">
                <a:sym typeface="Wingdings" panose="05000000000000000000" pitchFamily="2" charset="2"/>
              </a:rPr>
              <a:t> make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② 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E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W wall at any longitude.</a:t>
            </a:r>
            <a:endParaRPr lang="en-US" altLang="ko-KR" sz="1800" spc="-100" dirty="0">
              <a:latin typeface="Consolas" panose="020B0609020204030204" pitchFamily="49" charset="0"/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E1F22B86-0DF2-4B5D-A05E-F39DD6C886C5}"/>
              </a:ext>
            </a:extLst>
          </p:cNvPr>
          <p:cNvSpPr txBox="1"/>
          <p:nvPr/>
        </p:nvSpPr>
        <p:spPr>
          <a:xfrm>
            <a:off x="8941302" y="6278331"/>
            <a:ext cx="123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0D89C5-6F9A-40FD-BBB4-4B433209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72000"/>
            <a:ext cx="11880000" cy="576000"/>
          </a:xfrm>
        </p:spPr>
        <p:txBody>
          <a:bodyPr/>
          <a:lstStyle/>
          <a:p>
            <a:r>
              <a:rPr lang="en-US" altLang="ko-KR" dirty="0"/>
              <a:t>Meteoroid Environment near the Moon</a:t>
            </a:r>
            <a:endParaRPr lang="ko-KR" altLang="en-US" dirty="0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8E24B6E-105A-4DEB-A452-57E1D90CA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754" y="720000"/>
            <a:ext cx="5940000" cy="5580000"/>
          </a:xfrm>
        </p:spPr>
        <p:txBody>
          <a:bodyPr wrap="square" lIns="180000" tIns="46800" rIns="180000" bIns="46800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ko-KR" sz="1800" b="1" dirty="0">
                <a:solidFill>
                  <a:schemeClr val="bg1"/>
                </a:solidFill>
                <a:sym typeface="Wingdings" panose="05000000000000000000" pitchFamily="2" charset="2"/>
              </a:rPr>
              <a:t>①  </a:t>
            </a:r>
            <a:r>
              <a:rPr lang="en-US" altLang="ko-KR" b="1" i="1" dirty="0">
                <a:sym typeface="Wingdings" panose="05000000000000000000" pitchFamily="2" charset="2"/>
              </a:rPr>
              <a:t>Meteoroids</a:t>
            </a:r>
            <a:r>
              <a:rPr lang="en-US" altLang="ko-KR" dirty="0">
                <a:sym typeface="Wingdings" panose="05000000000000000000" pitchFamily="2" charset="2"/>
              </a:rPr>
              <a:t> make</a:t>
            </a:r>
            <a:endParaRPr lang="en-US" altLang="ko-KR" sz="18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>
                <a:sym typeface="Wingdings" panose="05000000000000000000" pitchFamily="2" charset="2"/>
              </a:rPr>
              <a:t>① 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S</a:t>
            </a:r>
            <a:r>
              <a:rPr lang="en-US" altLang="ko-KR" sz="1800" dirty="0">
                <a:sym typeface="Wingdings" panose="05000000000000000000" pitchFamily="2" charset="2"/>
              </a:rPr>
              <a:t> wall </a:t>
            </a:r>
            <a:r>
              <a:rPr lang="en-US" altLang="ko-KR" sz="1800" b="1" dirty="0">
                <a:solidFill>
                  <a:schemeClr val="accent2"/>
                </a:solidFill>
                <a:sym typeface="Wingdings" panose="05000000000000000000" pitchFamily="2" charset="2"/>
              </a:rPr>
              <a:t>fresher</a:t>
            </a:r>
            <a:r>
              <a:rPr lang="en-US" altLang="ko-KR" sz="1800" dirty="0">
                <a:sym typeface="Wingdings" panose="05000000000000000000" pitchFamily="2" charset="2"/>
              </a:rPr>
              <a:t> than N wall near the equator.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C5A493-8DB9-4600-AEAA-D68CA3DA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2024-04-18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6147B5C9-1C61-4D59-9ECB-4531A159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The 109th KAS Spring Meeting (Yeosu, Korea)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8D867E-945A-4CB7-9057-29E98227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FBFD-BFF1-4D99-AC8C-66916581084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75899E-D168-4116-BB60-EC9AA89BF155}"/>
              </a:ext>
            </a:extLst>
          </p:cNvPr>
          <p:cNvSpPr/>
          <p:nvPr/>
        </p:nvSpPr>
        <p:spPr>
          <a:xfrm>
            <a:off x="46800" y="36000"/>
            <a:ext cx="8064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9D03494-133C-C1CF-50F5-E81CA2ECA746}"/>
              </a:ext>
            </a:extLst>
          </p:cNvPr>
          <p:cNvSpPr txBox="1"/>
          <p:nvPr/>
        </p:nvSpPr>
        <p:spPr>
          <a:xfrm>
            <a:off x="6546000" y="5646294"/>
            <a:ext cx="50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800" dirty="0"/>
              <a:t>Meteoroid Flux: </a:t>
            </a:r>
            <a:r>
              <a:rPr lang="en-US" altLang="ko-KR" sz="1800" b="1" dirty="0">
                <a:solidFill>
                  <a:schemeClr val="accent2"/>
                </a:solidFill>
              </a:rPr>
              <a:t>E </a:t>
            </a:r>
            <a:r>
              <a:rPr lang="en-US" altLang="ko-KR" sz="1800" b="1" dirty="0"/>
              <a:t>wall &gt; W wall</a:t>
            </a:r>
            <a:endParaRPr lang="en-US" altLang="ko-KR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016CA2-858F-E5AF-656F-A9448F296393}"/>
              </a:ext>
            </a:extLst>
          </p:cNvPr>
          <p:cNvSpPr txBox="1"/>
          <p:nvPr/>
        </p:nvSpPr>
        <p:spPr>
          <a:xfrm>
            <a:off x="606000" y="5646294"/>
            <a:ext cx="50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1800" dirty="0"/>
              <a:t>Meteoroid Flux: </a:t>
            </a:r>
            <a:r>
              <a:rPr lang="en-US" altLang="ko-KR" b="1" dirty="0">
                <a:solidFill>
                  <a:schemeClr val="accent2"/>
                </a:solidFill>
              </a:rPr>
              <a:t>S</a:t>
            </a:r>
            <a:r>
              <a:rPr lang="en-US" altLang="ko-KR" sz="1800" b="1" dirty="0">
                <a:solidFill>
                  <a:schemeClr val="accent2"/>
                </a:solidFill>
              </a:rPr>
              <a:t> </a:t>
            </a:r>
            <a:r>
              <a:rPr lang="en-US" altLang="ko-KR" sz="1800" b="1" dirty="0"/>
              <a:t>wall &gt; N wall</a:t>
            </a:r>
            <a:endParaRPr lang="en-US" altLang="ko-KR" b="1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29AF11A-4509-1CFD-0695-57D59924D19C}"/>
              </a:ext>
            </a:extLst>
          </p:cNvPr>
          <p:cNvGrpSpPr/>
          <p:nvPr/>
        </p:nvGrpSpPr>
        <p:grpSpPr>
          <a:xfrm>
            <a:off x="836428" y="1852484"/>
            <a:ext cx="3855245" cy="3686223"/>
            <a:chOff x="1146293" y="1677826"/>
            <a:chExt cx="3855245" cy="3686223"/>
          </a:xfrm>
        </p:grpSpPr>
        <p:sp>
          <p:nvSpPr>
            <p:cNvPr id="402" name="부분 원형 401">
              <a:extLst>
                <a:ext uri="{FF2B5EF4-FFF2-40B4-BE49-F238E27FC236}">
                  <a16:creationId xmlns:a16="http://schemas.microsoft.com/office/drawing/2014/main" id="{63454E4B-31E0-4737-954B-B9BA72E2E88D}"/>
                </a:ext>
              </a:extLst>
            </p:cNvPr>
            <p:cNvSpPr/>
            <p:nvPr/>
          </p:nvSpPr>
          <p:spPr>
            <a:xfrm>
              <a:off x="1840737" y="1928139"/>
              <a:ext cx="3159231" cy="3159231"/>
            </a:xfrm>
            <a:prstGeom prst="pie">
              <a:avLst>
                <a:gd name="adj1" fmla="val 16210878"/>
                <a:gd name="adj2" fmla="val 16200000"/>
              </a:avLst>
            </a:prstGeom>
            <a:solidFill>
              <a:schemeClr val="bg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E3DCFD7-06C6-4B4B-893F-AB6303412882}"/>
                </a:ext>
              </a:extLst>
            </p:cNvPr>
            <p:cNvGrpSpPr/>
            <p:nvPr/>
          </p:nvGrpSpPr>
          <p:grpSpPr>
            <a:xfrm>
              <a:off x="1557843" y="1677826"/>
              <a:ext cx="3443695" cy="3686223"/>
              <a:chOff x="1795254" y="2066107"/>
              <a:chExt cx="3443695" cy="3686223"/>
            </a:xfrm>
          </p:grpSpPr>
          <p:sp>
            <p:nvSpPr>
              <p:cNvPr id="403" name="원호 402">
                <a:extLst>
                  <a:ext uri="{FF2B5EF4-FFF2-40B4-BE49-F238E27FC236}">
                    <a16:creationId xmlns:a16="http://schemas.microsoft.com/office/drawing/2014/main" id="{95F1581B-7BE0-4599-A272-309E161B98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3364224" y="3584223"/>
                <a:ext cx="635431" cy="635431"/>
              </a:xfrm>
              <a:prstGeom prst="arc">
                <a:avLst>
                  <a:gd name="adj1" fmla="val 19259802"/>
                  <a:gd name="adj2" fmla="val 21596665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5114FC10-CF56-44E7-AD8E-E7F8EAD79D3C}"/>
                  </a:ext>
                </a:extLst>
              </p:cNvPr>
              <p:cNvSpPr txBox="1"/>
              <p:nvPr/>
            </p:nvSpPr>
            <p:spPr>
              <a:xfrm>
                <a:off x="3015645" y="3647846"/>
                <a:ext cx="272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200" b="1" dirty="0"/>
                  <a:t>Lat.</a:t>
                </a:r>
                <a:endParaRPr lang="ko-KR" altLang="en-US" sz="1200" b="1" dirty="0"/>
              </a:p>
            </p:txBody>
          </p:sp>
          <p:cxnSp>
            <p:nvCxnSpPr>
              <p:cNvPr id="407" name="직선 연결선 406">
                <a:extLst>
                  <a:ext uri="{FF2B5EF4-FFF2-40B4-BE49-F238E27FC236}">
                    <a16:creationId xmlns:a16="http://schemas.microsoft.com/office/drawing/2014/main" id="{44CD58FB-B191-413B-ACC1-D54BF2C31CF9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0">
                <a:off x="2262929" y="3387572"/>
                <a:ext cx="157961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직선 연결선 410">
                <a:extLst>
                  <a:ext uri="{FF2B5EF4-FFF2-40B4-BE49-F238E27FC236}">
                    <a16:creationId xmlns:a16="http://schemas.microsoft.com/office/drawing/2014/main" id="{D1D3E3B6-2E67-45C8-BD3F-F61279764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149" y="3895251"/>
                <a:ext cx="3160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608EAED8-119E-4E1E-9DB2-83DDCD81EEA1}"/>
                  </a:ext>
                </a:extLst>
              </p:cNvPr>
              <p:cNvSpPr txBox="1"/>
              <p:nvPr/>
            </p:nvSpPr>
            <p:spPr>
              <a:xfrm>
                <a:off x="3318424" y="2066107"/>
                <a:ext cx="6751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N-Pole</a:t>
                </a:r>
                <a:endParaRPr lang="ko-KR" altLang="en-US" sz="1200" b="1" dirty="0"/>
              </a:p>
            </p:txBody>
          </p:sp>
          <p:grpSp>
            <p:nvGrpSpPr>
              <p:cNvPr id="376" name="그룹 375">
                <a:extLst>
                  <a:ext uri="{FF2B5EF4-FFF2-40B4-BE49-F238E27FC236}">
                    <a16:creationId xmlns:a16="http://schemas.microsoft.com/office/drawing/2014/main" id="{1EB49060-921D-4528-AF7E-79853C97C145}"/>
                  </a:ext>
                </a:extLst>
              </p:cNvPr>
              <p:cNvGrpSpPr/>
              <p:nvPr/>
            </p:nvGrpSpPr>
            <p:grpSpPr>
              <a:xfrm>
                <a:off x="1951813" y="3295795"/>
                <a:ext cx="618" cy="1202006"/>
                <a:chOff x="4479302" y="2712391"/>
                <a:chExt cx="704" cy="680989"/>
              </a:xfrm>
            </p:grpSpPr>
            <p:cxnSp>
              <p:nvCxnSpPr>
                <p:cNvPr id="384" name="직선 연결선 383">
                  <a:extLst>
                    <a:ext uri="{FF2B5EF4-FFF2-40B4-BE49-F238E27FC236}">
                      <a16:creationId xmlns:a16="http://schemas.microsoft.com/office/drawing/2014/main" id="{413A6A07-6ED2-4C8E-9160-4BA89590B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0" flipV="1">
                  <a:off x="4480006" y="303541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직선 연결선 384">
                  <a:extLst>
                    <a:ext uri="{FF2B5EF4-FFF2-40B4-BE49-F238E27FC236}">
                      <a16:creationId xmlns:a16="http://schemas.microsoft.com/office/drawing/2014/main" id="{F8B76A5A-739E-4911-A6E9-C6867D84C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600000" flipV="1">
                  <a:off x="4479302" y="2712391"/>
                  <a:ext cx="0" cy="357969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C447C8DC-D909-4CC2-BE19-AF65FBCB4EF1}"/>
                  </a:ext>
                </a:extLst>
              </p:cNvPr>
              <p:cNvSpPr txBox="1"/>
              <p:nvPr/>
            </p:nvSpPr>
            <p:spPr>
              <a:xfrm>
                <a:off x="3343548" y="5475331"/>
                <a:ext cx="635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S-Pole</a:t>
                </a:r>
                <a:endParaRPr lang="ko-KR" altLang="en-US" sz="1200" b="1" dirty="0"/>
              </a:p>
            </p:txBody>
          </p:sp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72229F2B-FC2B-4ED9-BEF1-0DB141AA53CF}"/>
                  </a:ext>
                </a:extLst>
              </p:cNvPr>
              <p:cNvSpPr txBox="1"/>
              <p:nvPr/>
            </p:nvSpPr>
            <p:spPr>
              <a:xfrm>
                <a:off x="1795254" y="4245813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accent2"/>
                    </a:solidFill>
                  </a:rPr>
                  <a:t>S</a:t>
                </a:r>
                <a:r>
                  <a:rPr lang="en-US" altLang="ko-KR" sz="1600" b="1" dirty="0"/>
                  <a:t>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FC629C7-5540-45BE-9FDA-EEFCD5E4AA19}"/>
                  </a:ext>
                </a:extLst>
              </p:cNvPr>
              <p:cNvSpPr txBox="1"/>
              <p:nvPr/>
            </p:nvSpPr>
            <p:spPr>
              <a:xfrm>
                <a:off x="1795254" y="3179679"/>
                <a:ext cx="8423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N </a:t>
                </a:r>
                <a:r>
                  <a:rPr lang="en-US" altLang="ko-KR" sz="1600" dirty="0"/>
                  <a:t>wall</a:t>
                </a:r>
                <a:endParaRPr lang="ko-KR" altLang="en-US" sz="1600" dirty="0"/>
              </a:p>
            </p:txBody>
          </p:sp>
          <p:sp>
            <p:nvSpPr>
              <p:cNvPr id="405" name="타원 404">
                <a:extLst>
                  <a:ext uri="{FF2B5EF4-FFF2-40B4-BE49-F238E27FC236}">
                    <a16:creationId xmlns:a16="http://schemas.microsoft.com/office/drawing/2014/main" id="{6B7CB58E-DD05-42EE-A76A-B99851CBB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78783" y="3816270"/>
                <a:ext cx="157962" cy="1579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D2E023A9-FF81-4971-918A-D7487E8604D1}"/>
                  </a:ext>
                </a:extLst>
              </p:cNvPr>
              <p:cNvSpPr txBox="1"/>
              <p:nvPr/>
            </p:nvSpPr>
            <p:spPr>
              <a:xfrm>
                <a:off x="2268125" y="3876299"/>
                <a:ext cx="8423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</p:grpSp>
        <p:cxnSp>
          <p:nvCxnSpPr>
            <p:cNvPr id="379" name="직선 화살표 연결선 378">
              <a:extLst>
                <a:ext uri="{FF2B5EF4-FFF2-40B4-BE49-F238E27FC236}">
                  <a16:creationId xmlns:a16="http://schemas.microsoft.com/office/drawing/2014/main" id="{EB87CDFB-1639-40C5-8E2B-A10324A64769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53529" y="3695053"/>
              <a:ext cx="576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직선 화살표 연결선 419">
              <a:extLst>
                <a:ext uri="{FF2B5EF4-FFF2-40B4-BE49-F238E27FC236}">
                  <a16:creationId xmlns:a16="http://schemas.microsoft.com/office/drawing/2014/main" id="{79FDF899-5FEB-4450-8BF6-C593B7DCE495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51126" y="3111061"/>
              <a:ext cx="612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직선 화살표 연결선 420">
              <a:extLst>
                <a:ext uri="{FF2B5EF4-FFF2-40B4-BE49-F238E27FC236}">
                  <a16:creationId xmlns:a16="http://schemas.microsoft.com/office/drawing/2014/main" id="{AD2ACC82-1521-4C27-9975-345181E3B29E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48705" y="3500389"/>
              <a:ext cx="648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직선 화살표 연결선 421">
              <a:extLst>
                <a:ext uri="{FF2B5EF4-FFF2-40B4-BE49-F238E27FC236}">
                  <a16:creationId xmlns:a16="http://schemas.microsoft.com/office/drawing/2014/main" id="{5B302239-5D75-4E69-8F74-3C54A6726D24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58352" y="3889717"/>
              <a:ext cx="50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직선 화살표 연결선 422">
              <a:extLst>
                <a:ext uri="{FF2B5EF4-FFF2-40B4-BE49-F238E27FC236}">
                  <a16:creationId xmlns:a16="http://schemas.microsoft.com/office/drawing/2014/main" id="{61CAD205-CED2-45CC-8B37-2DAEC3A926B0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46293" y="3305725"/>
              <a:ext cx="68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01E2CF1D-F8AB-41CD-ADC7-31ABAAECF015}"/>
                </a:ext>
              </a:extLst>
            </p:cNvPr>
            <p:cNvSpPr/>
            <p:nvPr/>
          </p:nvSpPr>
          <p:spPr>
            <a:xfrm>
              <a:off x="3586464" y="2984138"/>
              <a:ext cx="711734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ko-KR" sz="2000" b="1" dirty="0"/>
                <a:t>Moon</a:t>
              </a:r>
              <a:endParaRPr lang="ko-KR" altLang="en-US" sz="2000" b="1" dirty="0"/>
            </a:p>
          </p:txBody>
        </p:sp>
        <p:cxnSp>
          <p:nvCxnSpPr>
            <p:cNvPr id="427" name="직선 연결선 426">
              <a:extLst>
                <a:ext uri="{FF2B5EF4-FFF2-40B4-BE49-F238E27FC236}">
                  <a16:creationId xmlns:a16="http://schemas.microsoft.com/office/drawing/2014/main" id="{21391D3C-03CF-45B3-B425-614D9F12C962}"/>
                </a:ext>
              </a:extLst>
            </p:cNvPr>
            <p:cNvCxnSpPr>
              <a:cxnSpLocks/>
            </p:cNvCxnSpPr>
            <p:nvPr/>
          </p:nvCxnSpPr>
          <p:spPr>
            <a:xfrm>
              <a:off x="3420352" y="1927354"/>
              <a:ext cx="0" cy="3160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54698290-8E0C-595B-38FD-05525FB735EF}"/>
                </a:ext>
              </a:extLst>
            </p:cNvPr>
            <p:cNvCxnSpPr>
              <a:cxnSpLocks/>
            </p:cNvCxnSpPr>
            <p:nvPr/>
          </p:nvCxnSpPr>
          <p:spPr>
            <a:xfrm rot="1800000">
              <a:off x="1158361" y="2907397"/>
              <a:ext cx="504000" cy="0"/>
            </a:xfrm>
            <a:prstGeom prst="straightConnector1">
              <a:avLst/>
            </a:prstGeom>
            <a:ln w="38100">
              <a:solidFill>
                <a:srgbClr val="DC143C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50D19D-4377-4747-BFCA-3BF3E256EFF3}"/>
              </a:ext>
            </a:extLst>
          </p:cNvPr>
          <p:cNvGrpSpPr/>
          <p:nvPr/>
        </p:nvGrpSpPr>
        <p:grpSpPr>
          <a:xfrm>
            <a:off x="5736072" y="1852484"/>
            <a:ext cx="6271353" cy="3686223"/>
            <a:chOff x="5736072" y="1677826"/>
            <a:chExt cx="6271353" cy="368622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FA1DE87-1432-4C38-BA98-114151CE28E9}"/>
                </a:ext>
              </a:extLst>
            </p:cNvPr>
            <p:cNvGrpSpPr/>
            <p:nvPr/>
          </p:nvGrpSpPr>
          <p:grpSpPr>
            <a:xfrm>
              <a:off x="7085498" y="1677826"/>
              <a:ext cx="3591448" cy="3686223"/>
              <a:chOff x="7085498" y="1677826"/>
              <a:chExt cx="3591448" cy="3686223"/>
            </a:xfrm>
          </p:grpSpPr>
          <p:sp>
            <p:nvSpPr>
              <p:cNvPr id="15" name="부분 원형 14">
                <a:extLst>
                  <a:ext uri="{FF2B5EF4-FFF2-40B4-BE49-F238E27FC236}">
                    <a16:creationId xmlns:a16="http://schemas.microsoft.com/office/drawing/2014/main" id="{16A1663B-7AAC-5240-D391-56083B24873A}"/>
                  </a:ext>
                </a:extLst>
              </p:cNvPr>
              <p:cNvSpPr/>
              <p:nvPr/>
            </p:nvSpPr>
            <p:spPr>
              <a:xfrm>
                <a:off x="7303287" y="1928139"/>
                <a:ext cx="3159231" cy="3159231"/>
              </a:xfrm>
              <a:prstGeom prst="pie">
                <a:avLst>
                  <a:gd name="adj1" fmla="val 16210878"/>
                  <a:gd name="adj2" fmla="val 16200000"/>
                </a:avLst>
              </a:prstGeom>
              <a:solidFill>
                <a:schemeClr val="bg2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부분 원형 52">
                <a:extLst>
                  <a:ext uri="{FF2B5EF4-FFF2-40B4-BE49-F238E27FC236}">
                    <a16:creationId xmlns:a16="http://schemas.microsoft.com/office/drawing/2014/main" id="{114A5613-BE35-FEF3-685D-3A571D7C4DFF}"/>
                  </a:ext>
                </a:extLst>
              </p:cNvPr>
              <p:cNvSpPr/>
              <p:nvPr/>
            </p:nvSpPr>
            <p:spPr>
              <a:xfrm>
                <a:off x="7303287" y="1928139"/>
                <a:ext cx="3159231" cy="3159231"/>
              </a:xfrm>
              <a:prstGeom prst="pie">
                <a:avLst>
                  <a:gd name="adj1" fmla="val 16210878"/>
                  <a:gd name="adj2" fmla="val 5380391"/>
                </a:avLst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EAF9A41-AA84-C328-603B-E301ECFB8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1718" y="3506970"/>
                <a:ext cx="3160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DB23AF-8DE8-260B-538C-275E6DAECA9E}"/>
                  </a:ext>
                </a:extLst>
              </p:cNvPr>
              <p:cNvSpPr txBox="1"/>
              <p:nvPr/>
            </p:nvSpPr>
            <p:spPr>
              <a:xfrm>
                <a:off x="8674241" y="1677826"/>
                <a:ext cx="4106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6 h</a:t>
                </a:r>
                <a:endParaRPr lang="ko-KR" altLang="en-US" sz="1200" b="1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795EB0-803E-0BF7-3D9B-BF79FD12AC9A}"/>
                  </a:ext>
                </a:extLst>
              </p:cNvPr>
              <p:cNvSpPr txBox="1"/>
              <p:nvPr/>
            </p:nvSpPr>
            <p:spPr>
              <a:xfrm>
                <a:off x="8567117" y="5087050"/>
                <a:ext cx="635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18 h</a:t>
                </a:r>
                <a:endParaRPr lang="ko-KR" altLang="en-US" sz="1200" b="1" dirty="0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D9DB547-D51B-C90D-19DA-419385DFE76B}"/>
                  </a:ext>
                </a:extLst>
              </p:cNvPr>
              <p:cNvGrpSpPr/>
              <p:nvPr/>
            </p:nvGrpSpPr>
            <p:grpSpPr>
              <a:xfrm>
                <a:off x="7085498" y="2907514"/>
                <a:ext cx="842341" cy="1202006"/>
                <a:chOff x="7299612" y="3488539"/>
                <a:chExt cx="842341" cy="120200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CF24E025-5AFF-E735-0DD8-4C182C5A919E}"/>
                    </a:ext>
                  </a:extLst>
                </p:cNvPr>
                <p:cNvGrpSpPr/>
                <p:nvPr/>
              </p:nvGrpSpPr>
              <p:grpSpPr>
                <a:xfrm>
                  <a:off x="7389496" y="3488539"/>
                  <a:ext cx="618" cy="1202006"/>
                  <a:chOff x="4479302" y="2712391"/>
                  <a:chExt cx="704" cy="680989"/>
                </a:xfrm>
              </p:grpSpPr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id="{B5DEB4C7-1117-86C8-13E0-DE832E4E30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>
                    <a:extLst>
                      <a:ext uri="{FF2B5EF4-FFF2-40B4-BE49-F238E27FC236}">
                        <a16:creationId xmlns:a16="http://schemas.microsoft.com/office/drawing/2014/main" id="{C0467E5E-2B1B-6A58-F0DC-90678FA7B9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E34796-B580-C8C1-33D8-4824572CC102}"/>
                    </a:ext>
                  </a:extLst>
                </p:cNvPr>
                <p:cNvSpPr txBox="1"/>
                <p:nvPr/>
              </p:nvSpPr>
              <p:spPr>
                <a:xfrm>
                  <a:off x="7299612" y="4351991"/>
                  <a:ext cx="8423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>
                      <a:solidFill>
                        <a:schemeClr val="accent2"/>
                      </a:solidFill>
                    </a:rPr>
                    <a:t>E</a:t>
                  </a:r>
                  <a:r>
                    <a:rPr lang="en-US" altLang="ko-KR" sz="1600" b="1" dirty="0"/>
                    <a:t> </a:t>
                  </a:r>
                  <a:r>
                    <a:rPr lang="en-US" altLang="ko-KR" sz="1600" dirty="0"/>
                    <a:t>wall</a:t>
                  </a:r>
                  <a:endParaRPr lang="ko-KR" altLang="en-US" sz="16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D31E7B0-0FB0-8255-7490-49494FAA6C29}"/>
                    </a:ext>
                  </a:extLst>
                </p:cNvPr>
                <p:cNvSpPr txBox="1"/>
                <p:nvPr/>
              </p:nvSpPr>
              <p:spPr>
                <a:xfrm>
                  <a:off x="7299612" y="3488539"/>
                  <a:ext cx="8423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dirty="0"/>
                    <a:t>W </a:t>
                  </a:r>
                  <a:r>
                    <a:rPr lang="en-US" altLang="ko-KR" sz="1600" dirty="0"/>
                    <a:t>wall</a:t>
                  </a:r>
                  <a:endParaRPr lang="ko-KR" altLang="en-US" sz="1600" dirty="0"/>
                </a:p>
              </p:txBody>
            </p: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93C3FF2-9030-C785-2D5E-035A200F60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02352" y="3427989"/>
                <a:ext cx="157962" cy="1579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6E96294-0D16-A513-AC25-A4CD8B548A67}"/>
                  </a:ext>
                </a:extLst>
              </p:cNvPr>
              <p:cNvSpPr txBox="1"/>
              <p:nvPr/>
            </p:nvSpPr>
            <p:spPr>
              <a:xfrm>
                <a:off x="7491694" y="3488018"/>
                <a:ext cx="8423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Equator</a:t>
                </a:r>
                <a:endParaRPr lang="ko-KR" altLang="en-US" sz="1200" b="1" dirty="0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FAA30AE-9B2D-DE0E-879D-245C47432399}"/>
                  </a:ext>
                </a:extLst>
              </p:cNvPr>
              <p:cNvSpPr/>
              <p:nvPr/>
            </p:nvSpPr>
            <p:spPr>
              <a:xfrm>
                <a:off x="9047444" y="2984138"/>
                <a:ext cx="711734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</a:rPr>
                  <a:t>Moon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1B97C24B-B1F0-89BE-3CEA-C0FC91F50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81332" y="1927354"/>
                <a:ext cx="0" cy="31608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3557326A-58DF-E40B-4996-73792F1189DB}"/>
                  </a:ext>
                </a:extLst>
              </p:cNvPr>
              <p:cNvGrpSpPr/>
              <p:nvPr/>
            </p:nvGrpSpPr>
            <p:grpSpPr>
              <a:xfrm flipH="1">
                <a:off x="9834605" y="2907514"/>
                <a:ext cx="842341" cy="1202006"/>
                <a:chOff x="7299612" y="3488539"/>
                <a:chExt cx="842341" cy="1202006"/>
              </a:xfrm>
            </p:grpSpPr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EBB38D11-B843-272D-DE99-F4219257F2DB}"/>
                    </a:ext>
                  </a:extLst>
                </p:cNvPr>
                <p:cNvGrpSpPr/>
                <p:nvPr/>
              </p:nvGrpSpPr>
              <p:grpSpPr>
                <a:xfrm>
                  <a:off x="7389496" y="3488539"/>
                  <a:ext cx="618" cy="1202006"/>
                  <a:chOff x="4479302" y="2712391"/>
                  <a:chExt cx="704" cy="680989"/>
                </a:xfrm>
              </p:grpSpPr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3712C2D6-0995-284D-4788-D0B20FAB2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200000" flipV="1">
                    <a:off x="4480006" y="303541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C9C565DA-1ACC-CC98-027D-655CAEF361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9600000" flipV="1">
                    <a:off x="4479302" y="2712391"/>
                    <a:ext cx="0" cy="357969"/>
                  </a:xfrm>
                  <a:prstGeom prst="line">
                    <a:avLst/>
                  </a:prstGeom>
                  <a:ln w="38100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A486780-0097-55CB-4B22-B396F1B16AC6}"/>
                    </a:ext>
                  </a:extLst>
                </p:cNvPr>
                <p:cNvSpPr txBox="1"/>
                <p:nvPr/>
              </p:nvSpPr>
              <p:spPr>
                <a:xfrm>
                  <a:off x="7299612" y="4351991"/>
                  <a:ext cx="8423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600" b="1" dirty="0">
                      <a:solidFill>
                        <a:schemeClr val="accent2"/>
                      </a:solidFill>
                    </a:rPr>
                    <a:t>W</a:t>
                  </a:r>
                  <a:r>
                    <a:rPr lang="en-US" altLang="ko-KR" sz="1600" b="1" dirty="0"/>
                    <a:t> </a:t>
                  </a:r>
                  <a:r>
                    <a:rPr lang="en-US" altLang="ko-KR" sz="1600" dirty="0"/>
                    <a:t>wall</a:t>
                  </a:r>
                  <a:endParaRPr lang="ko-KR" altLang="en-US" sz="1600" dirty="0"/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3BCB42-2DA1-92CC-6655-3385181AF903}"/>
                    </a:ext>
                  </a:extLst>
                </p:cNvPr>
                <p:cNvSpPr txBox="1"/>
                <p:nvPr/>
              </p:nvSpPr>
              <p:spPr>
                <a:xfrm>
                  <a:off x="7299612" y="3488539"/>
                  <a:ext cx="8423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600" b="1" dirty="0"/>
                    <a:t>E </a:t>
                  </a:r>
                  <a:r>
                    <a:rPr lang="en-US" altLang="ko-KR" sz="1600" dirty="0"/>
                    <a:t>wall</a:t>
                  </a:r>
                  <a:endParaRPr lang="ko-KR" altLang="en-US" sz="1600" dirty="0"/>
                </a:p>
              </p:txBody>
            </p:sp>
          </p:grp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47D0940-388A-B359-8380-E2CD78990A5C}"/>
                  </a:ext>
                </a:extLst>
              </p:cNvPr>
              <p:cNvSpPr txBox="1"/>
              <p:nvPr/>
            </p:nvSpPr>
            <p:spPr>
              <a:xfrm>
                <a:off x="8543630" y="3650549"/>
                <a:ext cx="6751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N-Pole</a:t>
                </a:r>
                <a:endParaRPr lang="ko-KR" altLang="en-US" sz="1200" b="1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E53A823-522D-A9E0-0FFB-5141ED8E90C8}"/>
                  </a:ext>
                </a:extLst>
              </p:cNvPr>
              <p:cNvSpPr txBox="1"/>
              <p:nvPr/>
            </p:nvSpPr>
            <p:spPr>
              <a:xfrm>
                <a:off x="7883005" y="2328196"/>
                <a:ext cx="80182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b="1" dirty="0"/>
                  <a:t>Daytime</a:t>
                </a:r>
                <a:endParaRPr lang="ko-KR" altLang="en-US" sz="1200" b="1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2639AA6-27E0-80F9-34AF-CCAD4A6B20AC}"/>
                  </a:ext>
                </a:extLst>
              </p:cNvPr>
              <p:cNvSpPr txBox="1"/>
              <p:nvPr/>
            </p:nvSpPr>
            <p:spPr>
              <a:xfrm>
                <a:off x="8944568" y="2328196"/>
                <a:ext cx="9348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Nighttime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A5899400-05C1-9B2F-9952-13CED4588D51}"/>
                </a:ext>
              </a:extLst>
            </p:cNvPr>
            <p:cNvGrpSpPr/>
            <p:nvPr/>
          </p:nvGrpSpPr>
          <p:grpSpPr>
            <a:xfrm>
              <a:off x="6098504" y="2730581"/>
              <a:ext cx="922407" cy="1157160"/>
              <a:chOff x="497838" y="3303624"/>
              <a:chExt cx="922407" cy="1157160"/>
            </a:xfrm>
          </p:grpSpPr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3EF63AE2-48D1-35AF-4447-1DEE381EC454}"/>
                  </a:ext>
                </a:extLst>
              </p:cNvPr>
              <p:cNvSpPr txBox="1"/>
              <p:nvPr/>
            </p:nvSpPr>
            <p:spPr>
              <a:xfrm>
                <a:off x="532842" y="4153007"/>
                <a:ext cx="8874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6"/>
                    </a:solidFill>
                  </a:rPr>
                  <a:t>Helion</a:t>
                </a:r>
                <a:endParaRPr lang="ko-KR" alt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068CA32-3609-E421-8770-3B00D7780CA5}"/>
                  </a:ext>
                </a:extLst>
              </p:cNvPr>
              <p:cNvSpPr txBox="1"/>
              <p:nvPr/>
            </p:nvSpPr>
            <p:spPr>
              <a:xfrm rot="1500000">
                <a:off x="497838" y="3905494"/>
                <a:ext cx="46006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6"/>
                    </a:solidFill>
                  </a:rPr>
                  <a:t>26.65</a:t>
                </a:r>
                <a:endParaRPr lang="ko-KR" altLang="en-US" sz="1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F09A51-6342-ECB2-F3B9-D14AC5A48A1E}"/>
                  </a:ext>
                </a:extLst>
              </p:cNvPr>
              <p:cNvSpPr txBox="1"/>
              <p:nvPr/>
            </p:nvSpPr>
            <p:spPr>
              <a:xfrm rot="16200000">
                <a:off x="392863" y="3460635"/>
                <a:ext cx="4600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/>
                  <a:t>28.76</a:t>
                </a:r>
                <a:endParaRPr lang="ko-KR" altLang="en-US" sz="14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5549CE9-9E55-FD4D-7BD4-5EB2F02BEBD6}"/>
                  </a:ext>
                </a:extLst>
              </p:cNvPr>
              <p:cNvSpPr txBox="1"/>
              <p:nvPr/>
            </p:nvSpPr>
            <p:spPr>
              <a:xfrm rot="3540000">
                <a:off x="873126" y="3507404"/>
                <a:ext cx="4600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2"/>
                    </a:solidFill>
                  </a:rPr>
                  <a:t>46.74</a:t>
                </a:r>
                <a:endParaRPr lang="ko-KR" altLang="en-US" sz="14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225318E9-DA57-716B-7D53-BD8AAF311003}"/>
                  </a:ext>
                </a:extLst>
              </p:cNvPr>
              <p:cNvCxnSpPr>
                <a:cxnSpLocks/>
              </p:cNvCxnSpPr>
              <p:nvPr/>
            </p:nvCxnSpPr>
            <p:spPr>
              <a:xfrm rot="1500000">
                <a:off x="773236" y="3984687"/>
                <a:ext cx="4788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C27B49DE-D2A3-5E0D-6097-5A6B503E168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537" y="3622986"/>
                <a:ext cx="518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>
                <a:extLst>
                  <a:ext uri="{FF2B5EF4-FFF2-40B4-BE49-F238E27FC236}">
                    <a16:creationId xmlns:a16="http://schemas.microsoft.com/office/drawing/2014/main" id="{6E527105-6573-E42C-1096-C825138249A9}"/>
                  </a:ext>
                </a:extLst>
              </p:cNvPr>
              <p:cNvCxnSpPr>
                <a:cxnSpLocks/>
              </p:cNvCxnSpPr>
              <p:nvPr/>
            </p:nvCxnSpPr>
            <p:spPr>
              <a:xfrm rot="3540000">
                <a:off x="591472" y="3724824"/>
                <a:ext cx="842399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원호 77">
                <a:extLst>
                  <a:ext uri="{FF2B5EF4-FFF2-40B4-BE49-F238E27FC236}">
                    <a16:creationId xmlns:a16="http://schemas.microsoft.com/office/drawing/2014/main" id="{59CADCD0-7EA2-36D7-9899-8E24D76D3ED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47030" y="3909220"/>
                <a:ext cx="360000" cy="360000"/>
              </a:xfrm>
              <a:prstGeom prst="arc">
                <a:avLst>
                  <a:gd name="adj1" fmla="val 16200000"/>
                  <a:gd name="adj2" fmla="val 19734302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21940E1-BEE8-2069-EBED-257A9E9FFC4E}"/>
                </a:ext>
              </a:extLst>
            </p:cNvPr>
            <p:cNvGrpSpPr/>
            <p:nvPr/>
          </p:nvGrpSpPr>
          <p:grpSpPr>
            <a:xfrm>
              <a:off x="10741534" y="2730580"/>
              <a:ext cx="1265891" cy="1157161"/>
              <a:chOff x="10770109" y="3210968"/>
              <a:chExt cx="1265891" cy="1157161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1F0F143-37CD-0862-6FC8-0454A217F96F}"/>
                  </a:ext>
                </a:extLst>
              </p:cNvPr>
              <p:cNvSpPr txBox="1"/>
              <p:nvPr/>
            </p:nvSpPr>
            <p:spPr>
              <a:xfrm flipH="1">
                <a:off x="10884000" y="4060352"/>
                <a:ext cx="115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6"/>
                    </a:solidFill>
                  </a:rPr>
                  <a:t>Anti-Helion</a:t>
                </a:r>
                <a:endParaRPr lang="ko-KR" altLang="en-US" sz="140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A102FD-2165-545B-985B-8677442B3A1C}"/>
                  </a:ext>
                </a:extLst>
              </p:cNvPr>
              <p:cNvSpPr txBox="1"/>
              <p:nvPr/>
            </p:nvSpPr>
            <p:spPr>
              <a:xfrm rot="20100000" flipH="1">
                <a:off x="11219238" y="3812839"/>
                <a:ext cx="46006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6"/>
                    </a:solidFill>
                  </a:rPr>
                  <a:t>26.65</a:t>
                </a:r>
                <a:endParaRPr lang="ko-KR" altLang="en-US" sz="1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7C2471-E321-EF48-75AA-C02D799B87F0}"/>
                  </a:ext>
                </a:extLst>
              </p:cNvPr>
              <p:cNvSpPr txBox="1"/>
              <p:nvPr/>
            </p:nvSpPr>
            <p:spPr>
              <a:xfrm rot="5400000" flipH="1">
                <a:off x="11324214" y="3367979"/>
                <a:ext cx="4600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/>
                  <a:t>30.80</a:t>
                </a:r>
                <a:endParaRPr lang="ko-KR" alt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8CD29E6-38C9-B007-D57A-5C4ED8C12DE0}"/>
                  </a:ext>
                </a:extLst>
              </p:cNvPr>
              <p:cNvSpPr txBox="1"/>
              <p:nvPr/>
            </p:nvSpPr>
            <p:spPr>
              <a:xfrm rot="18060000" flipH="1">
                <a:off x="10843949" y="3414749"/>
                <a:ext cx="4600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2"/>
                    </a:solidFill>
                  </a:rPr>
                  <a:t>48.51</a:t>
                </a:r>
                <a:endParaRPr lang="ko-KR" altLang="en-US" sz="14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162D42A3-606F-4E55-7D81-2FEF917DE3F6}"/>
                  </a:ext>
                </a:extLst>
              </p:cNvPr>
              <p:cNvCxnSpPr>
                <a:cxnSpLocks/>
              </p:cNvCxnSpPr>
              <p:nvPr/>
            </p:nvCxnSpPr>
            <p:spPr>
              <a:xfrm rot="20100000" flipH="1">
                <a:off x="10925103" y="3892032"/>
                <a:ext cx="4788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>
                <a:extLst>
                  <a:ext uri="{FF2B5EF4-FFF2-40B4-BE49-F238E27FC236}">
                    <a16:creationId xmlns:a16="http://schemas.microsoft.com/office/drawing/2014/main" id="{AE4E5778-1531-2A28-DC5B-8C386DFC1F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1122202" y="3530330"/>
                <a:ext cx="518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1B308C62-B625-4EB8-5627-E4AE761A5108}"/>
                  </a:ext>
                </a:extLst>
              </p:cNvPr>
              <p:cNvCxnSpPr>
                <a:cxnSpLocks/>
              </p:cNvCxnSpPr>
              <p:nvPr/>
            </p:nvCxnSpPr>
            <p:spPr>
              <a:xfrm rot="18060000" flipH="1">
                <a:off x="10743267" y="3632168"/>
                <a:ext cx="84240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원호 87">
                <a:extLst>
                  <a:ext uri="{FF2B5EF4-FFF2-40B4-BE49-F238E27FC236}">
                    <a16:creationId xmlns:a16="http://schemas.microsoft.com/office/drawing/2014/main" id="{7FCC500F-CE18-A3E2-11FF-BCE669E872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 flipH="1">
                <a:off x="10770109" y="3816565"/>
                <a:ext cx="360000" cy="360000"/>
              </a:xfrm>
              <a:prstGeom prst="arc">
                <a:avLst>
                  <a:gd name="adj1" fmla="val 16200000"/>
                  <a:gd name="adj2" fmla="val 19734302"/>
                </a:avLst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351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ADCEF23F-A029-5D60-2660-1B44959E774C}"/>
                </a:ext>
              </a:extLst>
            </p:cNvPr>
            <p:cNvGrpSpPr/>
            <p:nvPr/>
          </p:nvGrpSpPr>
          <p:grpSpPr>
            <a:xfrm>
              <a:off x="5736072" y="1677826"/>
              <a:ext cx="1973400" cy="876719"/>
              <a:chOff x="9872100" y="720000"/>
              <a:chExt cx="1973400" cy="876719"/>
            </a:xfrm>
          </p:grpSpPr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8C3C5495-F59B-148D-A0B7-C4A5A08781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2100" y="883218"/>
                <a:ext cx="54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4EE40C7-6C93-BE4E-1F4C-773E71C8A2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500" y="720000"/>
                    <a:ext cx="1440000" cy="3264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☽</m:t>
                            </m:r>
                          </m:sub>
                        </m:sSub>
                      </m:oMath>
                    </a14:m>
                    <a:r>
                      <a:rPr lang="en-US" altLang="ko-KR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4EE40C7-6C93-BE4E-1F4C-773E71C8A2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5500" y="720000"/>
                    <a:ext cx="1440000" cy="32643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434" b="-943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427CAE49-D469-CB10-58D7-C1A57A10D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2100" y="1150664"/>
                <a:ext cx="540000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6B8690C9-E159-9B09-B4FC-187166ED2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500" y="996776"/>
                    <a:ext cx="14400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oMath>
                    </a14:m>
                    <a:r>
                      <a:rPr lang="en-US" altLang="ko-KR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6B8690C9-E159-9B09-B4FC-187166ED2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5500" y="996776"/>
                    <a:ext cx="144000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8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903EA8C9-1286-DECD-523E-B8F93570E3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2100" y="1425806"/>
                <a:ext cx="54000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66C4D252-813F-5807-6A7D-555CB9268D9C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5499" y="1254894"/>
                    <a:ext cx="1440000" cy="3418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☽</m:t>
                                </m:r>
                              </m:sub>
                            </m:sSub>
                          </m:e>
                        </m:d>
                      </m:oMath>
                    </a14:m>
                    <a:r>
                      <a:rPr lang="en-US" altLang="ko-KR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66C4D252-813F-5807-6A7D-555CB9268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5499" y="1254894"/>
                    <a:ext cx="1440000" cy="3418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357" b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02809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khbaek-houston">
      <a:dk1>
        <a:srgbClr val="333333"/>
      </a:dk1>
      <a:lt1>
        <a:sysClr val="window" lastClr="FFFFFF"/>
      </a:lt1>
      <a:dk2>
        <a:srgbClr val="44546A"/>
      </a:dk2>
      <a:lt2>
        <a:srgbClr val="E7E9EA"/>
      </a:lt2>
      <a:accent1>
        <a:srgbClr val="002D62"/>
      </a:accent1>
      <a:accent2>
        <a:srgbClr val="CE1141"/>
      </a:accent2>
      <a:accent3>
        <a:srgbClr val="A5A5A5"/>
      </a:accent3>
      <a:accent4>
        <a:srgbClr val="EB6E1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Black"/>
        <a:ea typeface="나눔바른고딕"/>
        <a:cs typeface=""/>
      </a:majorFont>
      <a:minorFont>
        <a:latin typeface="Noto Sans Medium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6145</TotalTime>
  <Words>1186</Words>
  <Application>Microsoft Office PowerPoint</Application>
  <PresentationFormat>와이드스크린</PresentationFormat>
  <Paragraphs>363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Noto Sans Medium</vt:lpstr>
      <vt:lpstr>Segoe UI Symbol</vt:lpstr>
      <vt:lpstr>Wingdings</vt:lpstr>
      <vt:lpstr>맑은 고딕</vt:lpstr>
      <vt:lpstr>Consolas</vt:lpstr>
      <vt:lpstr>Noto Sans Black</vt:lpstr>
      <vt:lpstr>Cambria Math</vt:lpstr>
      <vt:lpstr>Segoe UI Historic</vt:lpstr>
      <vt:lpstr>Office 테마</vt:lpstr>
      <vt:lpstr>Interpretation of the Lunar Surface Evolution Combining Space Weathering and Impact Gardening</vt:lpstr>
      <vt:lpstr>Background: Evolution of the Lunar Surface</vt:lpstr>
      <vt:lpstr>Overview: Previous Study</vt:lpstr>
      <vt:lpstr>Overview: This Study</vt:lpstr>
      <vt:lpstr>Data</vt:lpstr>
      <vt:lpstr>Data Processing</vt:lpstr>
      <vt:lpstr>Results: Algorithm Verification</vt:lpstr>
      <vt:lpstr>Results: Northern &amp; Southern Hemispheres</vt:lpstr>
      <vt:lpstr>Meteoroid Environment near the Moon</vt:lpstr>
      <vt:lpstr>Meteoroid Environment near the Moon</vt:lpstr>
      <vt:lpstr>Modeling: Solar-Wind + Meteoroids</vt:lpstr>
      <vt:lpstr>Modeling: Solar-Wind + Meteoroids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Kilho Baek</dc:creator>
  <cp:lastModifiedBy>kilho baek</cp:lastModifiedBy>
  <cp:revision>483</cp:revision>
  <dcterms:created xsi:type="dcterms:W3CDTF">2024-02-26T13:02:43Z</dcterms:created>
  <dcterms:modified xsi:type="dcterms:W3CDTF">2024-04-19T02:54:59Z</dcterms:modified>
</cp:coreProperties>
</file>